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xml" ContentType="application/vnd.openxmlformats-officedocument.presentationml.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1.xml" ContentType="application/vnd.openxmlformats-officedocument.presentationml.notesSlide+xml"/>
  <Override PartName="/ppt/notesSlides/notesSlide23.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ppt/tags/tag24.xml" ContentType="application/vnd.openxmlformats-officedocument.presentationml.tags+xml"/>
  <Override PartName="/ppt/tags/tag23.xml" ContentType="application/vnd.openxmlformats-officedocument.presentationml.tags+xml"/>
  <Override PartName="/ppt/tags/tag22.xml" ContentType="application/vnd.openxmlformats-officedocument.presentationml.tags+xml"/>
  <Override PartName="/ppt/tags/tag21.xml" ContentType="application/vnd.openxmlformats-officedocument.presentationml.tags+xml"/>
  <Override PartName="/ppt/tags/tag20.xml" ContentType="application/vnd.openxmlformats-officedocument.presentationml.tags+xml"/>
  <Override PartName="/ppt/tags/tag19.xml" ContentType="application/vnd.openxmlformats-officedocument.presentationml.tags+xml"/>
  <Override PartName="/ppt/tags/tag16.xml" ContentType="application/vnd.openxmlformats-officedocument.presentationml.tags+xml"/>
  <Override PartName="/ppt/tags/tag15.xml" ContentType="application/vnd.openxmlformats-officedocument.presentationml.tags+xml"/>
  <Override PartName="/ppt/tags/tag14.xml" ContentType="application/vnd.openxmlformats-officedocument.presentationml.tags+xml"/>
  <Override PartName="/ppt/tags/tag17.xml" ContentType="application/vnd.openxmlformats-officedocument.presentationml.tags+xml"/>
  <Override PartName="/ppt/tags/tag13.xml" ContentType="application/vnd.openxmlformats-officedocument.presentationml.tags+xml"/>
  <Override PartName="/ppt/tags/tag12.xml" ContentType="application/vnd.openxmlformats-officedocument.presentationml.tags+xml"/>
  <Override PartName="/ppt/tags/tag11.xml" ContentType="application/vnd.openxmlformats-officedocument.presentationml.tags+xml"/>
  <Override PartName="/ppt/tags/tag10.xml" ContentType="application/vnd.openxmlformats-officedocument.presentationml.tags+xml"/>
  <Override PartName="/ppt/tags/tag9.xml" ContentType="application/vnd.openxmlformats-officedocument.presentationml.tags+xml"/>
  <Override PartName="/ppt/tags/tag8.xml" ContentType="application/vnd.openxmlformats-officedocument.presentationml.tags+xml"/>
  <Override PartName="/ppt/tags/tag7.xml" ContentType="application/vnd.openxmlformats-officedocument.presentationml.tags+xml"/>
  <Override PartName="/ppt/tags/tag6.xml" ContentType="application/vnd.openxmlformats-officedocument.presentationml.tags+xml"/>
  <Override PartName="/ppt/tags/tag5.xml" ContentType="application/vnd.openxmlformats-officedocument.presentationml.tags+xml"/>
  <Override PartName="/ppt/tags/tag4.xml" ContentType="application/vnd.openxmlformats-officedocument.presentationml.tags+xml"/>
  <Override PartName="/ppt/tags/tag3.xml" ContentType="application/vnd.openxmlformats-officedocument.presentationml.tags+xml"/>
  <Override PartName="/ppt/tags/tag2.xml" ContentType="application/vnd.openxmlformats-officedocument.presentationml.tags+xml"/>
  <Override PartName="/ppt/tags/tag1.xml" ContentType="application/vnd.openxmlformats-officedocument.presentationml.tags+xml"/>
  <Override PartName="/docProps/app.xml" ContentType="application/vnd.openxmlformats-officedocument.extended-properties+xml"/>
  <Override PartName="/ppt/tags/tag18.xml" ContentType="application/vnd.openxmlformats-officedocument.presentationml.tag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77" r:id="rId2"/>
    <p:sldId id="281" r:id="rId3"/>
    <p:sldId id="285" r:id="rId4"/>
    <p:sldId id="286" r:id="rId5"/>
    <p:sldId id="287" r:id="rId6"/>
    <p:sldId id="289" r:id="rId7"/>
    <p:sldId id="290" r:id="rId8"/>
    <p:sldId id="291" r:id="rId9"/>
    <p:sldId id="292" r:id="rId10"/>
    <p:sldId id="288" r:id="rId11"/>
    <p:sldId id="294" r:id="rId12"/>
    <p:sldId id="293" r:id="rId13"/>
    <p:sldId id="295" r:id="rId14"/>
    <p:sldId id="301" r:id="rId15"/>
    <p:sldId id="302" r:id="rId16"/>
    <p:sldId id="296" r:id="rId17"/>
    <p:sldId id="297" r:id="rId18"/>
    <p:sldId id="303" r:id="rId19"/>
    <p:sldId id="298" r:id="rId20"/>
    <p:sldId id="299" r:id="rId21"/>
    <p:sldId id="300" r:id="rId22"/>
    <p:sldId id="307" r:id="rId23"/>
    <p:sldId id="306" r:id="rId24"/>
  </p:sldIdLst>
  <p:sldSz cx="12192000" cy="6858000"/>
  <p:notesSz cx="6858000" cy="9144000"/>
  <p:custDataLst>
    <p:tags r:id="rId26"/>
  </p:custDataLst>
  <p:defaultTextStyle>
    <a:defPPr>
      <a:defRPr lang="en-US"/>
    </a:defPPr>
    <a:lvl1pPr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003A"/>
    <a:srgbClr val="5E6A71"/>
    <a:srgbClr val="0000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55" autoAdjust="0"/>
    <p:restoredTop sz="82721" autoAdjust="0"/>
  </p:normalViewPr>
  <p:slideViewPr>
    <p:cSldViewPr snapToGrid="0">
      <p:cViewPr varScale="1">
        <p:scale>
          <a:sx n="100" d="100"/>
          <a:sy n="100" d="100"/>
        </p:scale>
        <p:origin x="1320" y="176"/>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cs typeface="+mn-cs"/>
              </a:defRPr>
            </a:lvl1pPr>
          </a:lstStyle>
          <a:p>
            <a:pPr>
              <a:defRPr/>
            </a:pPr>
            <a:fld id="{69D6966C-2FE5-DD4D-B9A3-FE1940EE90D1}" type="datetimeFigureOut">
              <a:rPr lang="en-US"/>
              <a:pPr>
                <a:defRPr/>
              </a:pPr>
              <a:t>5/28/24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cs typeface="+mn-cs"/>
              </a:defRPr>
            </a:lvl1pPr>
          </a:lstStyle>
          <a:p>
            <a:pPr>
              <a:defRPr/>
            </a:pPr>
            <a:fld id="{A1090AFB-A8F6-B045-8DF8-EA2486E6EAEB}" type="slidenum">
              <a:rPr lang="en-US"/>
              <a:pPr>
                <a:defRPr/>
              </a:pPr>
              <a:t>‹#›</a:t>
            </a:fld>
            <a:endParaRPr lang="en-US"/>
          </a:p>
        </p:txBody>
      </p:sp>
    </p:spTree>
    <p:extLst>
      <p:ext uri="{BB962C8B-B14F-4D97-AF65-F5344CB8AC3E}">
        <p14:creationId xmlns:p14="http://schemas.microsoft.com/office/powerpoint/2010/main" val="1696761588"/>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fontAlgn="base">
      <a:spcBef>
        <a:spcPct val="30000"/>
      </a:spcBef>
      <a:spcAft>
        <a:spcPct val="0"/>
      </a:spcAft>
      <a:defRPr sz="1200" kern="1200">
        <a:solidFill>
          <a:schemeClr val="tx1"/>
        </a:solidFill>
        <a:latin typeface="+mn-lt"/>
        <a:ea typeface="ＭＳ Ｐゴシック" charset="0"/>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0"/>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0"/>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1</a:t>
            </a:fld>
            <a:endParaRPr lang="en-US"/>
          </a:p>
        </p:txBody>
      </p:sp>
    </p:spTree>
    <p:extLst>
      <p:ext uri="{BB962C8B-B14F-4D97-AF65-F5344CB8AC3E}">
        <p14:creationId xmlns:p14="http://schemas.microsoft.com/office/powerpoint/2010/main" val="25796729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10</a:t>
            </a:fld>
            <a:endParaRPr lang="en-US"/>
          </a:p>
        </p:txBody>
      </p:sp>
    </p:spTree>
    <p:extLst>
      <p:ext uri="{BB962C8B-B14F-4D97-AF65-F5344CB8AC3E}">
        <p14:creationId xmlns:p14="http://schemas.microsoft.com/office/powerpoint/2010/main" val="27676605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11</a:t>
            </a:fld>
            <a:endParaRPr lang="en-US"/>
          </a:p>
        </p:txBody>
      </p:sp>
    </p:spTree>
    <p:extLst>
      <p:ext uri="{BB962C8B-B14F-4D97-AF65-F5344CB8AC3E}">
        <p14:creationId xmlns:p14="http://schemas.microsoft.com/office/powerpoint/2010/main" val="8308035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12</a:t>
            </a:fld>
            <a:endParaRPr lang="en-US"/>
          </a:p>
        </p:txBody>
      </p:sp>
    </p:spTree>
    <p:extLst>
      <p:ext uri="{BB962C8B-B14F-4D97-AF65-F5344CB8AC3E}">
        <p14:creationId xmlns:p14="http://schemas.microsoft.com/office/powerpoint/2010/main" val="22428016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13</a:t>
            </a:fld>
            <a:endParaRPr lang="en-US"/>
          </a:p>
        </p:txBody>
      </p:sp>
    </p:spTree>
    <p:extLst>
      <p:ext uri="{BB962C8B-B14F-4D97-AF65-F5344CB8AC3E}">
        <p14:creationId xmlns:p14="http://schemas.microsoft.com/office/powerpoint/2010/main" val="35008394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14</a:t>
            </a:fld>
            <a:endParaRPr lang="en-US"/>
          </a:p>
        </p:txBody>
      </p:sp>
    </p:spTree>
    <p:extLst>
      <p:ext uri="{BB962C8B-B14F-4D97-AF65-F5344CB8AC3E}">
        <p14:creationId xmlns:p14="http://schemas.microsoft.com/office/powerpoint/2010/main" val="34548971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15</a:t>
            </a:fld>
            <a:endParaRPr lang="en-US"/>
          </a:p>
        </p:txBody>
      </p:sp>
    </p:spTree>
    <p:extLst>
      <p:ext uri="{BB962C8B-B14F-4D97-AF65-F5344CB8AC3E}">
        <p14:creationId xmlns:p14="http://schemas.microsoft.com/office/powerpoint/2010/main" val="42500252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16</a:t>
            </a:fld>
            <a:endParaRPr lang="en-US"/>
          </a:p>
        </p:txBody>
      </p:sp>
    </p:spTree>
    <p:extLst>
      <p:ext uri="{BB962C8B-B14F-4D97-AF65-F5344CB8AC3E}">
        <p14:creationId xmlns:p14="http://schemas.microsoft.com/office/powerpoint/2010/main" val="3856031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17</a:t>
            </a:fld>
            <a:endParaRPr lang="en-US"/>
          </a:p>
        </p:txBody>
      </p:sp>
    </p:spTree>
    <p:extLst>
      <p:ext uri="{BB962C8B-B14F-4D97-AF65-F5344CB8AC3E}">
        <p14:creationId xmlns:p14="http://schemas.microsoft.com/office/powerpoint/2010/main" val="13857586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18</a:t>
            </a:fld>
            <a:endParaRPr lang="en-US"/>
          </a:p>
        </p:txBody>
      </p:sp>
    </p:spTree>
    <p:extLst>
      <p:ext uri="{BB962C8B-B14F-4D97-AF65-F5344CB8AC3E}">
        <p14:creationId xmlns:p14="http://schemas.microsoft.com/office/powerpoint/2010/main" val="38023691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19</a:t>
            </a:fld>
            <a:endParaRPr lang="en-US"/>
          </a:p>
        </p:txBody>
      </p:sp>
    </p:spTree>
    <p:extLst>
      <p:ext uri="{BB962C8B-B14F-4D97-AF65-F5344CB8AC3E}">
        <p14:creationId xmlns:p14="http://schemas.microsoft.com/office/powerpoint/2010/main" val="3783545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2</a:t>
            </a:fld>
            <a:endParaRPr lang="en-US"/>
          </a:p>
        </p:txBody>
      </p:sp>
    </p:spTree>
    <p:extLst>
      <p:ext uri="{BB962C8B-B14F-4D97-AF65-F5344CB8AC3E}">
        <p14:creationId xmlns:p14="http://schemas.microsoft.com/office/powerpoint/2010/main" val="33650607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20</a:t>
            </a:fld>
            <a:endParaRPr lang="en-US"/>
          </a:p>
        </p:txBody>
      </p:sp>
    </p:spTree>
    <p:extLst>
      <p:ext uri="{BB962C8B-B14F-4D97-AF65-F5344CB8AC3E}">
        <p14:creationId xmlns:p14="http://schemas.microsoft.com/office/powerpoint/2010/main" val="19497604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21</a:t>
            </a:fld>
            <a:endParaRPr lang="en-US"/>
          </a:p>
        </p:txBody>
      </p:sp>
    </p:spTree>
    <p:extLst>
      <p:ext uri="{BB962C8B-B14F-4D97-AF65-F5344CB8AC3E}">
        <p14:creationId xmlns:p14="http://schemas.microsoft.com/office/powerpoint/2010/main" val="33885897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22</a:t>
            </a:fld>
            <a:endParaRPr lang="en-US"/>
          </a:p>
        </p:txBody>
      </p:sp>
    </p:spTree>
    <p:extLst>
      <p:ext uri="{BB962C8B-B14F-4D97-AF65-F5344CB8AC3E}">
        <p14:creationId xmlns:p14="http://schemas.microsoft.com/office/powerpoint/2010/main" val="21423576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23</a:t>
            </a:fld>
            <a:endParaRPr lang="en-US"/>
          </a:p>
        </p:txBody>
      </p:sp>
    </p:spTree>
    <p:extLst>
      <p:ext uri="{BB962C8B-B14F-4D97-AF65-F5344CB8AC3E}">
        <p14:creationId xmlns:p14="http://schemas.microsoft.com/office/powerpoint/2010/main" val="2134556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3</a:t>
            </a:fld>
            <a:endParaRPr lang="en-US"/>
          </a:p>
        </p:txBody>
      </p:sp>
    </p:spTree>
    <p:extLst>
      <p:ext uri="{BB962C8B-B14F-4D97-AF65-F5344CB8AC3E}">
        <p14:creationId xmlns:p14="http://schemas.microsoft.com/office/powerpoint/2010/main" val="1507802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4</a:t>
            </a:fld>
            <a:endParaRPr lang="en-US"/>
          </a:p>
        </p:txBody>
      </p:sp>
    </p:spTree>
    <p:extLst>
      <p:ext uri="{BB962C8B-B14F-4D97-AF65-F5344CB8AC3E}">
        <p14:creationId xmlns:p14="http://schemas.microsoft.com/office/powerpoint/2010/main" val="2440587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5</a:t>
            </a:fld>
            <a:endParaRPr lang="en-US"/>
          </a:p>
        </p:txBody>
      </p:sp>
    </p:spTree>
    <p:extLst>
      <p:ext uri="{BB962C8B-B14F-4D97-AF65-F5344CB8AC3E}">
        <p14:creationId xmlns:p14="http://schemas.microsoft.com/office/powerpoint/2010/main" val="1554703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6</a:t>
            </a:fld>
            <a:endParaRPr lang="en-US"/>
          </a:p>
        </p:txBody>
      </p:sp>
    </p:spTree>
    <p:extLst>
      <p:ext uri="{BB962C8B-B14F-4D97-AF65-F5344CB8AC3E}">
        <p14:creationId xmlns:p14="http://schemas.microsoft.com/office/powerpoint/2010/main" val="438053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7</a:t>
            </a:fld>
            <a:endParaRPr lang="en-US"/>
          </a:p>
        </p:txBody>
      </p:sp>
    </p:spTree>
    <p:extLst>
      <p:ext uri="{BB962C8B-B14F-4D97-AF65-F5344CB8AC3E}">
        <p14:creationId xmlns:p14="http://schemas.microsoft.com/office/powerpoint/2010/main" val="4135523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8</a:t>
            </a:fld>
            <a:endParaRPr lang="en-US"/>
          </a:p>
        </p:txBody>
      </p:sp>
    </p:spTree>
    <p:extLst>
      <p:ext uri="{BB962C8B-B14F-4D97-AF65-F5344CB8AC3E}">
        <p14:creationId xmlns:p14="http://schemas.microsoft.com/office/powerpoint/2010/main" val="911387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1090AFB-A8F6-B045-8DF8-EA2486E6EAEB}" type="slidenum">
              <a:rPr lang="en-US" smtClean="0"/>
              <a:pPr>
                <a:defRPr/>
              </a:pPr>
              <a:t>9</a:t>
            </a:fld>
            <a:endParaRPr lang="en-US"/>
          </a:p>
        </p:txBody>
      </p:sp>
    </p:spTree>
    <p:extLst>
      <p:ext uri="{BB962C8B-B14F-4D97-AF65-F5344CB8AC3E}">
        <p14:creationId xmlns:p14="http://schemas.microsoft.com/office/powerpoint/2010/main" val="4023996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CA"/>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CA"/>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32DB68F-A4E2-A84B-B4E3-546D0E0C40BC}" type="datetimeFigureOut">
              <a:rPr lang="en-US"/>
              <a:pPr>
                <a:defRPr/>
              </a:pPr>
              <a:t>5/28/24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8AF618F-44AB-FF47-8B53-24172AA33277}" type="slidenum">
              <a:rPr lang="en-US"/>
              <a:pPr>
                <a:defRPr/>
              </a:pPr>
              <a:t>‹#›</a:t>
            </a:fld>
            <a:endParaRPr lang="en-US"/>
          </a:p>
        </p:txBody>
      </p:sp>
    </p:spTree>
    <p:extLst>
      <p:ext uri="{BB962C8B-B14F-4D97-AF65-F5344CB8AC3E}">
        <p14:creationId xmlns:p14="http://schemas.microsoft.com/office/powerpoint/2010/main" val="2323311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lvl1pPr>
              <a:defRPr/>
            </a:lvl1pPr>
          </a:lstStyle>
          <a:p>
            <a:pPr>
              <a:defRPr/>
            </a:pPr>
            <a:fld id="{4E926701-8E12-B749-84E8-7FE1228FF7A0}" type="datetimeFigureOut">
              <a:rPr lang="en-US"/>
              <a:pPr>
                <a:defRPr/>
              </a:pPr>
              <a:t>5/28/24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7812E9-A0F0-DF40-8864-7ADC216A5B0E}" type="slidenum">
              <a:rPr lang="en-US"/>
              <a:pPr>
                <a:defRPr/>
              </a:pPr>
              <a:t>‹#›</a:t>
            </a:fld>
            <a:endParaRPr lang="en-US"/>
          </a:p>
        </p:txBody>
      </p:sp>
    </p:spTree>
    <p:extLst>
      <p:ext uri="{BB962C8B-B14F-4D97-AF65-F5344CB8AC3E}">
        <p14:creationId xmlns:p14="http://schemas.microsoft.com/office/powerpoint/2010/main" val="2658746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lvl1pPr>
              <a:defRPr/>
            </a:lvl1pPr>
          </a:lstStyle>
          <a:p>
            <a:pPr>
              <a:defRPr/>
            </a:pPr>
            <a:fld id="{DF414D61-A4B8-C044-B198-E53048710F21}" type="datetimeFigureOut">
              <a:rPr lang="en-US"/>
              <a:pPr>
                <a:defRPr/>
              </a:pPr>
              <a:t>5/28/24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CA09B7-2C11-A243-96AD-1FD2EC3DB737}" type="slidenum">
              <a:rPr lang="en-US"/>
              <a:pPr>
                <a:defRPr/>
              </a:pPr>
              <a:t>‹#›</a:t>
            </a:fld>
            <a:endParaRPr lang="en-US"/>
          </a:p>
        </p:txBody>
      </p:sp>
    </p:spTree>
    <p:extLst>
      <p:ext uri="{BB962C8B-B14F-4D97-AF65-F5344CB8AC3E}">
        <p14:creationId xmlns:p14="http://schemas.microsoft.com/office/powerpoint/2010/main" val="2884113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lvl1pPr>
              <a:defRPr/>
            </a:lvl1pPr>
          </a:lstStyle>
          <a:p>
            <a:pPr>
              <a:defRPr/>
            </a:pPr>
            <a:fld id="{ADDF52C7-DB82-DF49-8C9D-22A072BBB572}" type="datetimeFigureOut">
              <a:rPr lang="en-US"/>
              <a:pPr>
                <a:defRPr/>
              </a:pPr>
              <a:t>5/28/24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49C2A2-CD2B-AA45-98D9-D39EFB9C4C1C}" type="slidenum">
              <a:rPr lang="en-US"/>
              <a:pPr>
                <a:defRPr/>
              </a:pPr>
              <a:t>‹#›</a:t>
            </a:fld>
            <a:endParaRPr lang="en-US"/>
          </a:p>
        </p:txBody>
      </p:sp>
    </p:spTree>
    <p:extLst>
      <p:ext uri="{BB962C8B-B14F-4D97-AF65-F5344CB8AC3E}">
        <p14:creationId xmlns:p14="http://schemas.microsoft.com/office/powerpoint/2010/main" val="724950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CA"/>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lvl1pPr>
              <a:defRPr/>
            </a:lvl1pPr>
          </a:lstStyle>
          <a:p>
            <a:pPr>
              <a:defRPr/>
            </a:pPr>
            <a:fld id="{F824122B-625C-0B4C-A5D2-45E3601525FF}" type="datetimeFigureOut">
              <a:rPr lang="en-US"/>
              <a:pPr>
                <a:defRPr/>
              </a:pPr>
              <a:t>5/28/24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FFDF4F7-66DE-2E46-BCFA-D46343E2AB20}" type="slidenum">
              <a:rPr lang="en-US"/>
              <a:pPr>
                <a:defRPr/>
              </a:pPr>
              <a:t>‹#›</a:t>
            </a:fld>
            <a:endParaRPr lang="en-US"/>
          </a:p>
        </p:txBody>
      </p:sp>
    </p:spTree>
    <p:extLst>
      <p:ext uri="{BB962C8B-B14F-4D97-AF65-F5344CB8AC3E}">
        <p14:creationId xmlns:p14="http://schemas.microsoft.com/office/powerpoint/2010/main" val="1396417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3"/>
          <p:cNvSpPr>
            <a:spLocks noGrp="1"/>
          </p:cNvSpPr>
          <p:nvPr>
            <p:ph type="dt" sz="half" idx="10"/>
          </p:nvPr>
        </p:nvSpPr>
        <p:spPr/>
        <p:txBody>
          <a:bodyPr/>
          <a:lstStyle>
            <a:lvl1pPr>
              <a:defRPr/>
            </a:lvl1pPr>
          </a:lstStyle>
          <a:p>
            <a:pPr>
              <a:defRPr/>
            </a:pPr>
            <a:fld id="{56669EB1-09B7-E34E-BABC-F675D953A8C3}" type="datetimeFigureOut">
              <a:rPr lang="en-US"/>
              <a:pPr>
                <a:defRPr/>
              </a:pPr>
              <a:t>5/28/24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DA498D0-92D0-734A-B637-61D824D8C16F}" type="slidenum">
              <a:rPr lang="en-US"/>
              <a:pPr>
                <a:defRPr/>
              </a:pPr>
              <a:t>‹#›</a:t>
            </a:fld>
            <a:endParaRPr lang="en-US"/>
          </a:p>
        </p:txBody>
      </p:sp>
    </p:spTree>
    <p:extLst>
      <p:ext uri="{BB962C8B-B14F-4D97-AF65-F5344CB8AC3E}">
        <p14:creationId xmlns:p14="http://schemas.microsoft.com/office/powerpoint/2010/main" val="2526144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CA"/>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3"/>
          <p:cNvSpPr>
            <a:spLocks noGrp="1"/>
          </p:cNvSpPr>
          <p:nvPr>
            <p:ph type="dt" sz="half" idx="10"/>
          </p:nvPr>
        </p:nvSpPr>
        <p:spPr/>
        <p:txBody>
          <a:bodyPr/>
          <a:lstStyle>
            <a:lvl1pPr>
              <a:defRPr/>
            </a:lvl1pPr>
          </a:lstStyle>
          <a:p>
            <a:pPr>
              <a:defRPr/>
            </a:pPr>
            <a:fld id="{5A6CBE0E-4884-EE46-A0EB-600728E75F29}" type="datetimeFigureOut">
              <a:rPr lang="en-US"/>
              <a:pPr>
                <a:defRPr/>
              </a:pPr>
              <a:t>5/28/24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E4B8A26-DE39-DC47-9B27-8E8CB35D7FE0}" type="slidenum">
              <a:rPr lang="en-US"/>
              <a:pPr>
                <a:defRPr/>
              </a:pPr>
              <a:t>‹#›</a:t>
            </a:fld>
            <a:endParaRPr lang="en-US"/>
          </a:p>
        </p:txBody>
      </p:sp>
    </p:spTree>
    <p:extLst>
      <p:ext uri="{BB962C8B-B14F-4D97-AF65-F5344CB8AC3E}">
        <p14:creationId xmlns:p14="http://schemas.microsoft.com/office/powerpoint/2010/main" val="3323454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B7187ED-83E5-4E48-A666-B90BC23499FE}" type="datetimeFigureOut">
              <a:rPr lang="en-US"/>
              <a:pPr>
                <a:defRPr/>
              </a:pPr>
              <a:t>5/28/24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F9B52E4-AC64-7343-9A8D-695DCEC2ECCF}" type="slidenum">
              <a:rPr lang="en-US"/>
              <a:pPr>
                <a:defRPr/>
              </a:pPr>
              <a:t>‹#›</a:t>
            </a:fld>
            <a:endParaRPr lang="en-US"/>
          </a:p>
        </p:txBody>
      </p:sp>
    </p:spTree>
    <p:extLst>
      <p:ext uri="{BB962C8B-B14F-4D97-AF65-F5344CB8AC3E}">
        <p14:creationId xmlns:p14="http://schemas.microsoft.com/office/powerpoint/2010/main" val="393872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AA9ED78-8700-EE44-9E07-2AD827E18AA9}" type="datetimeFigureOut">
              <a:rPr lang="en-US"/>
              <a:pPr>
                <a:defRPr/>
              </a:pPr>
              <a:t>5/28/24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135AC55-8764-CE4F-9578-D77B681C6127}" type="slidenum">
              <a:rPr lang="en-US"/>
              <a:pPr>
                <a:defRPr/>
              </a:pPr>
              <a:t>‹#›</a:t>
            </a:fld>
            <a:endParaRPr lang="en-US"/>
          </a:p>
        </p:txBody>
      </p:sp>
    </p:spTree>
    <p:extLst>
      <p:ext uri="{BB962C8B-B14F-4D97-AF65-F5344CB8AC3E}">
        <p14:creationId xmlns:p14="http://schemas.microsoft.com/office/powerpoint/2010/main" val="3519301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CA"/>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CA"/>
              <a:t>Click to edit Master text styles</a:t>
            </a:r>
          </a:p>
        </p:txBody>
      </p:sp>
      <p:sp>
        <p:nvSpPr>
          <p:cNvPr id="5" name="Date Placeholder 3"/>
          <p:cNvSpPr>
            <a:spLocks noGrp="1"/>
          </p:cNvSpPr>
          <p:nvPr>
            <p:ph type="dt" sz="half" idx="10"/>
          </p:nvPr>
        </p:nvSpPr>
        <p:spPr/>
        <p:txBody>
          <a:bodyPr/>
          <a:lstStyle>
            <a:lvl1pPr>
              <a:defRPr/>
            </a:lvl1pPr>
          </a:lstStyle>
          <a:p>
            <a:pPr>
              <a:defRPr/>
            </a:pPr>
            <a:fld id="{A6183042-35B4-DD48-B186-0EF548851B35}" type="datetimeFigureOut">
              <a:rPr lang="en-US"/>
              <a:pPr>
                <a:defRPr/>
              </a:pPr>
              <a:t>5/28/24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C3FAF0C-8BFB-A54A-8679-022B973D5EEB}" type="slidenum">
              <a:rPr lang="en-US"/>
              <a:pPr>
                <a:defRPr/>
              </a:pPr>
              <a:t>‹#›</a:t>
            </a:fld>
            <a:endParaRPr lang="en-US"/>
          </a:p>
        </p:txBody>
      </p:sp>
    </p:spTree>
    <p:extLst>
      <p:ext uri="{BB962C8B-B14F-4D97-AF65-F5344CB8AC3E}">
        <p14:creationId xmlns:p14="http://schemas.microsoft.com/office/powerpoint/2010/main" val="2716995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CA"/>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CA" noProof="0"/>
              <a:t>Drag picture to placeholder or click icon to add</a:t>
            </a:r>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CA"/>
              <a:t>Click to edit Master text styles</a:t>
            </a:r>
          </a:p>
        </p:txBody>
      </p:sp>
      <p:sp>
        <p:nvSpPr>
          <p:cNvPr id="5" name="Date Placeholder 3"/>
          <p:cNvSpPr>
            <a:spLocks noGrp="1"/>
          </p:cNvSpPr>
          <p:nvPr>
            <p:ph type="dt" sz="half" idx="10"/>
          </p:nvPr>
        </p:nvSpPr>
        <p:spPr/>
        <p:txBody>
          <a:bodyPr/>
          <a:lstStyle>
            <a:lvl1pPr>
              <a:defRPr/>
            </a:lvl1pPr>
          </a:lstStyle>
          <a:p>
            <a:pPr>
              <a:defRPr/>
            </a:pPr>
            <a:fld id="{910BFE5F-6259-5143-A108-8727B5DFA5D1}" type="datetimeFigureOut">
              <a:rPr lang="en-US"/>
              <a:pPr>
                <a:defRPr/>
              </a:pPr>
              <a:t>5/28/24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EB1B33E-34F8-B049-AF5A-368BCE125828}" type="slidenum">
              <a:rPr lang="en-US"/>
              <a:pPr>
                <a:defRPr/>
              </a:pPr>
              <a:t>‹#›</a:t>
            </a:fld>
            <a:endParaRPr lang="en-US"/>
          </a:p>
        </p:txBody>
      </p:sp>
    </p:spTree>
    <p:extLst>
      <p:ext uri="{BB962C8B-B14F-4D97-AF65-F5344CB8AC3E}">
        <p14:creationId xmlns:p14="http://schemas.microsoft.com/office/powerpoint/2010/main" val="693947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CA"/>
              <a:t>Click to edit Master title style</a:t>
            </a:r>
            <a:endParaRPr lang="en-US"/>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cs typeface="+mn-cs"/>
              </a:defRPr>
            </a:lvl1pPr>
          </a:lstStyle>
          <a:p>
            <a:pPr>
              <a:defRPr/>
            </a:pPr>
            <a:fld id="{E6AB0E3F-3A99-CE4B-BA79-63D9F9EDF827}" type="datetimeFigureOut">
              <a:rPr lang="en-US"/>
              <a:pPr>
                <a:defRPr/>
              </a:pPr>
              <a:t>5/28/24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cs typeface="+mn-cs"/>
              </a:defRPr>
            </a:lvl1pPr>
          </a:lstStyle>
          <a:p>
            <a:pPr>
              <a:defRPr/>
            </a:pPr>
            <a:fld id="{16385D39-E025-0D4A-949E-DA25E213841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ea typeface="ＭＳ Ｐゴシック" charset="0"/>
          <a:cs typeface="ＭＳ Ｐゴシック"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ea typeface="ＭＳ Ｐゴシック" charset="0"/>
          <a:cs typeface="ＭＳ Ｐゴシック"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ea typeface="ＭＳ Ｐゴシック" charset="0"/>
          <a:cs typeface="ＭＳ Ｐゴシック"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ea typeface="ＭＳ Ｐゴシック" charset="0"/>
          <a:cs typeface="ＭＳ Ｐゴシック"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2.jpe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 Id="rId5" Type="http://schemas.openxmlformats.org/officeDocument/2006/relationships/image" Target="../media/image6.jp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 Id="rId5" Type="http://schemas.openxmlformats.org/officeDocument/2006/relationships/image" Target="../media/image7.emf"/><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4.jpe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 Id="rId5" Type="http://schemas.openxmlformats.org/officeDocument/2006/relationships/image" Target="../media/image8.emf"/><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tags" Target="../tags/tag24.xml"/><Relationship Id="rId5" Type="http://schemas.openxmlformats.org/officeDocument/2006/relationships/image" Target="../media/image2.jpe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5.emf"/><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5555556"/>
          </a:xfrm>
          <a:prstGeom prst="rect">
            <a:avLst/>
          </a:prstGeom>
          <a:solidFill>
            <a:srgbClr val="7A003A"/>
          </a:solidFill>
          <a:ln>
            <a:noFill/>
          </a:ln>
          <a:effectLst>
            <a:innerShdw blurRad="1270000" dist="63500" dir="5400000">
              <a:prstClr val="black">
                <a:alpha val="37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3" name="Subtitle 2"/>
          <p:cNvSpPr>
            <a:spLocks noGrp="1"/>
          </p:cNvSpPr>
          <p:nvPr>
            <p:ph type="subTitle" idx="1"/>
          </p:nvPr>
        </p:nvSpPr>
        <p:spPr>
          <a:xfrm>
            <a:off x="509588" y="4984750"/>
            <a:ext cx="11333162" cy="384175"/>
          </a:xfrm>
          <a:effectLst>
            <a:outerShdw blurRad="50800" dist="38100" dir="8100000" algn="tr" rotWithShape="0">
              <a:srgbClr val="000000">
                <a:alpha val="39999"/>
              </a:srgbClr>
            </a:outerShdw>
          </a:effectLst>
        </p:spPr>
        <p:txBody>
          <a:bodyPr anchor="ctr"/>
          <a:lstStyle/>
          <a:p>
            <a:pPr algn="r" fontAlgn="auto">
              <a:spcAft>
                <a:spcPts val="0"/>
              </a:spcAft>
              <a:defRPr/>
            </a:pPr>
            <a:r>
              <a:rPr lang="en-US" b="1" dirty="0">
                <a:solidFill>
                  <a:schemeClr val="bg1"/>
                </a:solidFill>
                <a:latin typeface="Univers Condensed Light" panose="020B0306020202040204" pitchFamily="34" charset="0"/>
                <a:ea typeface="+mn-ea"/>
                <a:cs typeface="+mn-cs"/>
              </a:rPr>
              <a:t>Instructors:</a:t>
            </a:r>
            <a:r>
              <a:rPr lang="en-US" dirty="0">
                <a:solidFill>
                  <a:schemeClr val="bg1"/>
                </a:solidFill>
                <a:latin typeface="Univers Condensed Light" panose="020B0306020202040204" pitchFamily="34" charset="0"/>
                <a:ea typeface="+mn-ea"/>
                <a:cs typeface="+mn-cs"/>
              </a:rPr>
              <a:t> Drs </a:t>
            </a:r>
            <a:r>
              <a:rPr lang="en-US" dirty="0" err="1">
                <a:solidFill>
                  <a:schemeClr val="bg1"/>
                </a:solidFill>
                <a:latin typeface="Univers Condensed Light" panose="020B0306020202040204" pitchFamily="34" charset="0"/>
                <a:ea typeface="+mn-ea"/>
                <a:cs typeface="+mn-cs"/>
              </a:rPr>
              <a:t>Elif</a:t>
            </a:r>
            <a:r>
              <a:rPr lang="en-US" dirty="0">
                <a:solidFill>
                  <a:schemeClr val="bg1"/>
                </a:solidFill>
                <a:latin typeface="Univers Condensed Light" panose="020B0306020202040204" pitchFamily="34" charset="0"/>
                <a:ea typeface="+mn-ea"/>
                <a:cs typeface="+mn-cs"/>
              </a:rPr>
              <a:t> </a:t>
            </a:r>
            <a:r>
              <a:rPr lang="en-US" dirty="0" err="1">
                <a:solidFill>
                  <a:schemeClr val="bg1"/>
                </a:solidFill>
                <a:latin typeface="Univers Condensed Light" panose="020B0306020202040204" pitchFamily="34" charset="0"/>
                <a:ea typeface="+mn-ea"/>
                <a:cs typeface="+mn-cs"/>
              </a:rPr>
              <a:t>Bilgic</a:t>
            </a:r>
            <a:r>
              <a:rPr lang="en-US" dirty="0">
                <a:solidFill>
                  <a:schemeClr val="bg1"/>
                </a:solidFill>
                <a:latin typeface="Univers Condensed Light" panose="020B0306020202040204" pitchFamily="34" charset="0"/>
                <a:ea typeface="+mn-ea"/>
                <a:cs typeface="+mn-cs"/>
              </a:rPr>
              <a:t> and Anita Acai; </a:t>
            </a:r>
            <a:r>
              <a:rPr lang="en-US" b="1" dirty="0">
                <a:solidFill>
                  <a:schemeClr val="bg1"/>
                </a:solidFill>
                <a:latin typeface="Univers Condensed Light" panose="020B0306020202040204" pitchFamily="34" charset="0"/>
                <a:ea typeface="+mn-ea"/>
                <a:cs typeface="+mn-cs"/>
              </a:rPr>
              <a:t>Acknowledgment:</a:t>
            </a:r>
            <a:r>
              <a:rPr lang="en-US" dirty="0">
                <a:solidFill>
                  <a:schemeClr val="bg1"/>
                </a:solidFill>
                <a:latin typeface="Univers Condensed Light" panose="020B0306020202040204" pitchFamily="34" charset="0"/>
                <a:ea typeface="+mn-ea"/>
                <a:cs typeface="+mn-cs"/>
              </a:rPr>
              <a:t> Dr Meredith Vanstone </a:t>
            </a:r>
          </a:p>
        </p:txBody>
      </p:sp>
      <p:sp>
        <p:nvSpPr>
          <p:cNvPr id="2" name="Title 1"/>
          <p:cNvSpPr>
            <a:spLocks noGrp="1"/>
          </p:cNvSpPr>
          <p:nvPr>
            <p:ph type="ctrTitle"/>
          </p:nvPr>
        </p:nvSpPr>
        <p:spPr>
          <a:xfrm>
            <a:off x="509588" y="2133600"/>
            <a:ext cx="10823574" cy="2536825"/>
          </a:xfrm>
          <a:effectLst>
            <a:outerShdw blurRad="50800" dist="38100" dir="2700000" algn="tl" rotWithShape="0">
              <a:srgbClr val="000000">
                <a:alpha val="39999"/>
              </a:srgbClr>
            </a:outerShdw>
          </a:effectLst>
        </p:spPr>
        <p:txBody>
          <a:bodyPr/>
          <a:lstStyle/>
          <a:p>
            <a:pPr algn="l" fontAlgn="auto">
              <a:spcAft>
                <a:spcPts val="0"/>
              </a:spcAft>
              <a:defRPr/>
            </a:pPr>
            <a:r>
              <a:rPr lang="en-CA" sz="7200" cap="all" dirty="0">
                <a:solidFill>
                  <a:schemeClr val="bg1"/>
                </a:solidFill>
                <a:latin typeface="Univers Condensed" panose="020B0606020202060204" pitchFamily="34" charset="0"/>
                <a:ea typeface="+mj-ea"/>
                <a:cs typeface="+mj-cs"/>
              </a:rPr>
              <a:t>Problem-Gap-Hook: Effective Scholarly Writing</a:t>
            </a:r>
            <a:endParaRPr lang="en-US" sz="7200" cap="all" dirty="0">
              <a:solidFill>
                <a:schemeClr val="bg1"/>
              </a:solidFill>
              <a:latin typeface="Univers Condensed" panose="020B0606020202060204" pitchFamily="34" charset="0"/>
              <a:ea typeface="+mj-ea"/>
              <a:cs typeface="+mj-cs"/>
            </a:endParaRPr>
          </a:p>
        </p:txBody>
      </p:sp>
      <p:cxnSp>
        <p:nvCxnSpPr>
          <p:cNvPr id="9" name="Straight Connector 8"/>
          <p:cNvCxnSpPr>
            <a:cxnSpLocks noChangeShapeType="1"/>
          </p:cNvCxnSpPr>
          <p:nvPr/>
        </p:nvCxnSpPr>
        <p:spPr bwMode="auto">
          <a:xfrm>
            <a:off x="-14288" y="4724400"/>
            <a:ext cx="12220576" cy="0"/>
          </a:xfrm>
          <a:prstGeom prst="line">
            <a:avLst/>
          </a:prstGeom>
          <a:noFill/>
          <a:ln w="19050">
            <a:solidFill>
              <a:srgbClr val="FFFFFF"/>
            </a:solidFill>
            <a:miter lim="800000"/>
            <a:headEnd/>
            <a:tailEnd/>
          </a:ln>
          <a:effectLst>
            <a:outerShdw blurRad="50800" dist="38100" dir="5400000" algn="t" rotWithShape="0">
              <a:srgbClr val="000000">
                <a:alpha val="39999"/>
              </a:srgbClr>
            </a:outerShdw>
          </a:effectLst>
          <a:extLst>
            <a:ext uri="{909E8E84-426E-40dd-AFC4-6F175D3DCCD1}">
              <a14:hiddenFill xmlns="" xmlns:a14="http://schemas.microsoft.com/office/drawing/2010/main">
                <a:noFill/>
              </a14:hiddenFill>
            </a:ext>
          </a:extLst>
        </p:spPr>
      </p:cxnSp>
      <p:pic>
        <p:nvPicPr>
          <p:cNvPr id="6" name="Picture 5" descr="Shape&#10;&#10;Description automatically generated">
            <a:extLst>
              <a:ext uri="{FF2B5EF4-FFF2-40B4-BE49-F238E27FC236}">
                <a16:creationId xmlns:a16="http://schemas.microsoft.com/office/drawing/2014/main" id="{26522690-1AC9-2180-0DF3-EF0E1F5C8833}"/>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997318" y="5807412"/>
            <a:ext cx="2060947" cy="823610"/>
          </a:xfrm>
          <a:prstGeom prst="rect">
            <a:avLst/>
          </a:prstGeom>
        </p:spPr>
      </p:pic>
      <p:pic>
        <p:nvPicPr>
          <p:cNvPr id="8" name="Picture 7" descr="Logo, company name&#10;&#10;Description automatically generated">
            <a:extLst>
              <a:ext uri="{FF2B5EF4-FFF2-40B4-BE49-F238E27FC236}">
                <a16:creationId xmlns:a16="http://schemas.microsoft.com/office/drawing/2014/main" id="{5F48A30F-FE01-0125-AE67-FE98B254A762}"/>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10389389" y="5807412"/>
            <a:ext cx="1499616" cy="832104"/>
          </a:xfrm>
          <a:prstGeom prst="rect">
            <a:avLst/>
          </a:prstGeom>
        </p:spPr>
      </p:pic>
      <p:cxnSp>
        <p:nvCxnSpPr>
          <p:cNvPr id="11" name="Straight Connector 10">
            <a:extLst>
              <a:ext uri="{FF2B5EF4-FFF2-40B4-BE49-F238E27FC236}">
                <a16:creationId xmlns:a16="http://schemas.microsoft.com/office/drawing/2014/main" id="{ED3CECE6-4E07-75A7-1C81-7B9D63EFEEBE}"/>
              </a:ext>
            </a:extLst>
          </p:cNvPr>
          <p:cNvCxnSpPr>
            <a:cxnSpLocks/>
          </p:cNvCxnSpPr>
          <p:nvPr/>
        </p:nvCxnSpPr>
        <p:spPr>
          <a:xfrm>
            <a:off x="10239375" y="5788362"/>
            <a:ext cx="0" cy="851154"/>
          </a:xfrm>
          <a:prstGeom prst="line">
            <a:avLst/>
          </a:prstGeom>
          <a:ln w="19050">
            <a:solidFill>
              <a:srgbClr val="7A003A"/>
            </a:solidFill>
          </a:ln>
        </p:spPr>
        <p:style>
          <a:lnRef idx="2">
            <a:schemeClr val="dk1"/>
          </a:lnRef>
          <a:fillRef idx="0">
            <a:schemeClr val="dk1"/>
          </a:fillRef>
          <a:effectRef idx="1">
            <a:schemeClr val="dk1"/>
          </a:effectRef>
          <a:fontRef idx="minor">
            <a:schemeClr val="tx1"/>
          </a:fontRef>
        </p:style>
      </p:cxnSp>
    </p:spTree>
    <p:custDataLst>
      <p:tags r:id="rId1"/>
    </p:custDataLst>
    <p:extLst>
      <p:ext uri="{BB962C8B-B14F-4D97-AF65-F5344CB8AC3E}">
        <p14:creationId xmlns:p14="http://schemas.microsoft.com/office/powerpoint/2010/main" val="1711760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31858"/>
            <a:ext cx="12192000" cy="726141"/>
          </a:xfrm>
          <a:prstGeom prst="rect">
            <a:avLst/>
          </a:prstGeom>
          <a:solidFill>
            <a:srgbClr val="7A003A"/>
          </a:solidFill>
          <a:ln>
            <a:noFill/>
          </a:ln>
          <a:effectLst>
            <a:innerShdw blurRad="431800" dist="165100" dir="162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pic>
        <p:nvPicPr>
          <p:cNvPr id="15364" name="Picture 8"/>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9713" y="6267450"/>
            <a:ext cx="1679575" cy="450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0" y="0"/>
            <a:ext cx="12192000" cy="1042219"/>
          </a:xfrm>
          <a:prstGeom prst="rect">
            <a:avLst/>
          </a:prstGeom>
          <a:solidFill>
            <a:srgbClr val="7A003A"/>
          </a:solidFill>
          <a:ln>
            <a:noFill/>
          </a:ln>
          <a:effectLst>
            <a:innerShdw blurRad="431800" dist="165100" dir="54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11" name="Title 1"/>
          <p:cNvSpPr txBox="1">
            <a:spLocks/>
          </p:cNvSpPr>
          <p:nvPr/>
        </p:nvSpPr>
        <p:spPr bwMode="auto">
          <a:xfrm>
            <a:off x="239713" y="147638"/>
            <a:ext cx="11795125" cy="796925"/>
          </a:xfrm>
          <a:prstGeom prst="rect">
            <a:avLst/>
          </a:prstGeom>
          <a:noFill/>
          <a:ln>
            <a:noFill/>
          </a:ln>
          <a:effectLst>
            <a:outerShdw blurRad="50800" dist="38100" dir="2700000" algn="tl" rotWithShape="0">
              <a:srgbClr val="000000">
                <a:alpha val="39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CA" cap="small" dirty="0">
                <a:solidFill>
                  <a:schemeClr val="bg1"/>
                </a:solidFill>
                <a:latin typeface="Univers Condensed" panose="020B0606020202060204" pitchFamily="34" charset="0"/>
              </a:rPr>
              <a:t>Group Activity</a:t>
            </a:r>
            <a:endParaRPr lang="en-US" cap="small" dirty="0">
              <a:solidFill>
                <a:schemeClr val="bg1"/>
              </a:solidFill>
              <a:latin typeface="Univers Condensed" panose="020B0606020202060204" pitchFamily="34" charset="0"/>
            </a:endParaRPr>
          </a:p>
        </p:txBody>
      </p:sp>
      <p:sp>
        <p:nvSpPr>
          <p:cNvPr id="12" name="Title 1"/>
          <p:cNvSpPr txBox="1">
            <a:spLocks/>
          </p:cNvSpPr>
          <p:nvPr/>
        </p:nvSpPr>
        <p:spPr>
          <a:xfrm>
            <a:off x="239713" y="1177925"/>
            <a:ext cx="11795125" cy="4814888"/>
          </a:xfrm>
          <a:prstGeom prst="rect">
            <a:avLst/>
          </a:prstGeom>
          <a:effec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defRPr/>
            </a:pPr>
            <a:endParaRPr lang="en-US" sz="3200" dirty="0">
              <a:latin typeface="+mn-lt"/>
            </a:endParaRPr>
          </a:p>
        </p:txBody>
      </p:sp>
      <p:sp>
        <p:nvSpPr>
          <p:cNvPr id="5" name="Content Placeholder 4"/>
          <p:cNvSpPr>
            <a:spLocks noGrp="1"/>
          </p:cNvSpPr>
          <p:nvPr>
            <p:ph idx="1"/>
          </p:nvPr>
        </p:nvSpPr>
        <p:spPr>
          <a:xfrm>
            <a:off x="622311" y="1176396"/>
            <a:ext cx="10515600" cy="4351338"/>
          </a:xfrm>
        </p:spPr>
        <p:txBody>
          <a:bodyPr/>
          <a:lstStyle/>
          <a:p>
            <a:r>
              <a:rPr lang="en-CA" dirty="0">
                <a:latin typeface="Univers Condensed Light" panose="020B0306020202040204" pitchFamily="34" charset="0"/>
              </a:rPr>
              <a:t>As a group, brainstorm and choose 1 PROBLEM that you will tackle the rest of the session.</a:t>
            </a:r>
          </a:p>
          <a:p>
            <a:pPr marL="0" indent="0">
              <a:buNone/>
            </a:pPr>
            <a:endParaRPr lang="en-CA" sz="2800" dirty="0">
              <a:latin typeface="Univers Condensed Light" panose="020B0306020202040204" pitchFamily="34" charset="0"/>
            </a:endParaRPr>
          </a:p>
          <a:p>
            <a:r>
              <a:rPr lang="en-CA" dirty="0">
                <a:latin typeface="Univers Condensed Light" panose="020B0306020202040204" pitchFamily="34" charset="0"/>
              </a:rPr>
              <a:t>We will come together and a volunteer from each group will be asked to share their identified problem.</a:t>
            </a:r>
          </a:p>
          <a:p>
            <a:pPr lvl="1"/>
            <a:r>
              <a:rPr lang="en-CA" sz="2800" dirty="0">
                <a:latin typeface="Univers Condensed Light" panose="020B0306020202040204" pitchFamily="34" charset="0"/>
              </a:rPr>
              <a:t>Explain why that is a problem</a:t>
            </a:r>
          </a:p>
          <a:p>
            <a:pPr lvl="1"/>
            <a:r>
              <a:rPr lang="en-CA" sz="2800" dirty="0">
                <a:latin typeface="Univers Condensed Light" panose="020B0306020202040204" pitchFamily="34" charset="0"/>
              </a:rPr>
              <a:t>Assume your classmates have basic familiarity with the topic, but do not know it intimately enough to identify the problem on their own OR understand why it’s such a big or such a severe problem</a:t>
            </a:r>
          </a:p>
        </p:txBody>
      </p:sp>
    </p:spTree>
    <p:custDataLst>
      <p:tags r:id="rId1"/>
    </p:custDataLst>
    <p:extLst>
      <p:ext uri="{BB962C8B-B14F-4D97-AF65-F5344CB8AC3E}">
        <p14:creationId xmlns:p14="http://schemas.microsoft.com/office/powerpoint/2010/main" val="1255458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0" y="6131858"/>
            <a:ext cx="12192000" cy="726141"/>
          </a:xfrm>
          <a:prstGeom prst="rect">
            <a:avLst/>
          </a:prstGeom>
          <a:solidFill>
            <a:srgbClr val="7A003A"/>
          </a:solidFill>
          <a:ln>
            <a:noFill/>
          </a:ln>
          <a:effectLst>
            <a:innerShdw blurRad="431800" dist="165100" dir="162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pic>
        <p:nvPicPr>
          <p:cNvPr id="15364" name="Picture 8"/>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9713" y="6267450"/>
            <a:ext cx="1679575" cy="450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0" y="0"/>
            <a:ext cx="12192000" cy="1042219"/>
          </a:xfrm>
          <a:prstGeom prst="rect">
            <a:avLst/>
          </a:prstGeom>
          <a:solidFill>
            <a:srgbClr val="7A003A"/>
          </a:solidFill>
          <a:ln>
            <a:noFill/>
          </a:ln>
          <a:effectLst>
            <a:innerShdw blurRad="431800" dist="165100" dir="54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11" name="Title 1"/>
          <p:cNvSpPr txBox="1">
            <a:spLocks/>
          </p:cNvSpPr>
          <p:nvPr/>
        </p:nvSpPr>
        <p:spPr bwMode="auto">
          <a:xfrm>
            <a:off x="239713" y="147638"/>
            <a:ext cx="11795125" cy="796925"/>
          </a:xfrm>
          <a:prstGeom prst="rect">
            <a:avLst/>
          </a:prstGeom>
          <a:noFill/>
          <a:ln>
            <a:noFill/>
          </a:ln>
          <a:effectLst>
            <a:outerShdw blurRad="50800" dist="38100" dir="2700000" algn="tl" rotWithShape="0">
              <a:srgbClr val="000000">
                <a:alpha val="39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CA" cap="small" dirty="0">
                <a:solidFill>
                  <a:schemeClr val="bg1"/>
                </a:solidFill>
                <a:latin typeface="Univers Condensed" panose="020B0606020202060204" pitchFamily="34" charset="0"/>
              </a:rPr>
              <a:t>Example</a:t>
            </a:r>
            <a:endParaRPr lang="en-US" cap="small" dirty="0">
              <a:solidFill>
                <a:schemeClr val="bg1"/>
              </a:solidFill>
              <a:latin typeface="Univers Condensed" panose="020B0606020202060204" pitchFamily="34" charset="0"/>
            </a:endParaRPr>
          </a:p>
        </p:txBody>
      </p:sp>
      <p:sp>
        <p:nvSpPr>
          <p:cNvPr id="12" name="Title 1"/>
          <p:cNvSpPr txBox="1">
            <a:spLocks/>
          </p:cNvSpPr>
          <p:nvPr/>
        </p:nvSpPr>
        <p:spPr>
          <a:xfrm>
            <a:off x="239713" y="1177925"/>
            <a:ext cx="11795125" cy="4814888"/>
          </a:xfrm>
          <a:prstGeom prst="rect">
            <a:avLst/>
          </a:prstGeom>
          <a:effec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defRPr/>
            </a:pPr>
            <a:endParaRPr lang="en-US" sz="3200" dirty="0">
              <a:latin typeface="+mn-lt"/>
            </a:endParaRPr>
          </a:p>
        </p:txBody>
      </p:sp>
      <p:sp>
        <p:nvSpPr>
          <p:cNvPr id="2" name="TextBox 1">
            <a:extLst>
              <a:ext uri="{FF2B5EF4-FFF2-40B4-BE49-F238E27FC236}">
                <a16:creationId xmlns:a16="http://schemas.microsoft.com/office/drawing/2014/main" id="{1CD39303-ED6F-BFC6-9D46-A8175392B0E8}"/>
              </a:ext>
            </a:extLst>
          </p:cNvPr>
          <p:cNvSpPr txBox="1"/>
          <p:nvPr/>
        </p:nvSpPr>
        <p:spPr>
          <a:xfrm>
            <a:off x="380030" y="5775026"/>
            <a:ext cx="9289032" cy="307777"/>
          </a:xfrm>
          <a:prstGeom prst="rect">
            <a:avLst/>
          </a:prstGeom>
          <a:noFill/>
        </p:spPr>
        <p:txBody>
          <a:bodyPr wrap="square" rtlCol="0">
            <a:spAutoFit/>
          </a:bodyPr>
          <a:lstStyle/>
          <a:p>
            <a:r>
              <a:rPr lang="en-US" sz="1400" i="1" dirty="0"/>
              <a:t>De Freitas, C. et al (2021). Medical Education. 55(7):840-849</a:t>
            </a:r>
            <a:endParaRPr lang="en-CA" sz="1400" i="1" dirty="0"/>
          </a:p>
        </p:txBody>
      </p:sp>
      <p:pic>
        <p:nvPicPr>
          <p:cNvPr id="3" name="Content Placeholder 7" descr="A screenshot of a computer&#10;&#10;Description automatically generated with low confidence">
            <a:extLst>
              <a:ext uri="{FF2B5EF4-FFF2-40B4-BE49-F238E27FC236}">
                <a16:creationId xmlns:a16="http://schemas.microsoft.com/office/drawing/2014/main" id="{C63FDD0D-63D3-9851-2761-9B13A967EC0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2311135" y="1042219"/>
            <a:ext cx="7880428" cy="4454525"/>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059865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0" y="6131858"/>
            <a:ext cx="12192000" cy="726141"/>
          </a:xfrm>
          <a:prstGeom prst="rect">
            <a:avLst/>
          </a:prstGeom>
          <a:solidFill>
            <a:srgbClr val="7A003A"/>
          </a:solidFill>
          <a:ln>
            <a:noFill/>
          </a:ln>
          <a:effectLst>
            <a:innerShdw blurRad="431800" dist="165100" dir="162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pic>
        <p:nvPicPr>
          <p:cNvPr id="15364" name="Picture 8"/>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9713" y="6267450"/>
            <a:ext cx="1679575" cy="450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0" y="0"/>
            <a:ext cx="12192000" cy="1042219"/>
          </a:xfrm>
          <a:prstGeom prst="rect">
            <a:avLst/>
          </a:prstGeom>
          <a:solidFill>
            <a:srgbClr val="7A003A"/>
          </a:solidFill>
          <a:ln>
            <a:noFill/>
          </a:ln>
          <a:effectLst>
            <a:innerShdw blurRad="431800" dist="165100" dir="54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11" name="Title 1"/>
          <p:cNvSpPr txBox="1">
            <a:spLocks/>
          </p:cNvSpPr>
          <p:nvPr/>
        </p:nvSpPr>
        <p:spPr bwMode="auto">
          <a:xfrm>
            <a:off x="239713" y="147638"/>
            <a:ext cx="11795125" cy="796925"/>
          </a:xfrm>
          <a:prstGeom prst="rect">
            <a:avLst/>
          </a:prstGeom>
          <a:noFill/>
          <a:ln>
            <a:noFill/>
          </a:ln>
          <a:effectLst>
            <a:outerShdw blurRad="50800" dist="38100" dir="2700000" algn="tl" rotWithShape="0">
              <a:srgbClr val="000000">
                <a:alpha val="39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CA" cap="small" dirty="0">
                <a:solidFill>
                  <a:schemeClr val="bg1"/>
                </a:solidFill>
                <a:latin typeface="Univers Condensed" panose="020B0606020202060204" pitchFamily="34" charset="0"/>
              </a:rPr>
              <a:t>Example</a:t>
            </a:r>
            <a:endParaRPr lang="en-US" cap="small" dirty="0">
              <a:solidFill>
                <a:schemeClr val="bg1"/>
              </a:solidFill>
              <a:latin typeface="Univers Condensed" panose="020B0606020202060204" pitchFamily="34" charset="0"/>
            </a:endParaRPr>
          </a:p>
        </p:txBody>
      </p:sp>
      <p:sp>
        <p:nvSpPr>
          <p:cNvPr id="12" name="Title 1"/>
          <p:cNvSpPr txBox="1">
            <a:spLocks/>
          </p:cNvSpPr>
          <p:nvPr/>
        </p:nvSpPr>
        <p:spPr>
          <a:xfrm>
            <a:off x="239713" y="1177925"/>
            <a:ext cx="11795125" cy="4814888"/>
          </a:xfrm>
          <a:prstGeom prst="rect">
            <a:avLst/>
          </a:prstGeom>
          <a:effec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defRPr/>
            </a:pPr>
            <a:endParaRPr lang="en-US" sz="3200" dirty="0">
              <a:latin typeface="+mn-lt"/>
            </a:endParaRPr>
          </a:p>
        </p:txBody>
      </p:sp>
      <p:sp>
        <p:nvSpPr>
          <p:cNvPr id="7" name="TextBox 6">
            <a:extLst>
              <a:ext uri="{FF2B5EF4-FFF2-40B4-BE49-F238E27FC236}">
                <a16:creationId xmlns:a16="http://schemas.microsoft.com/office/drawing/2014/main" id="{FC56ECD9-0F3A-B0BF-2F23-EA95ABD3B8B1}"/>
              </a:ext>
            </a:extLst>
          </p:cNvPr>
          <p:cNvSpPr txBox="1"/>
          <p:nvPr/>
        </p:nvSpPr>
        <p:spPr>
          <a:xfrm>
            <a:off x="622311" y="5606021"/>
            <a:ext cx="6336704" cy="369332"/>
          </a:xfrm>
          <a:prstGeom prst="rect">
            <a:avLst/>
          </a:prstGeom>
          <a:noFill/>
        </p:spPr>
        <p:txBody>
          <a:bodyPr wrap="square" rtlCol="0">
            <a:spAutoFit/>
          </a:bodyPr>
          <a:lstStyle/>
          <a:p>
            <a:pPr eaLnBrk="1" fontAlgn="auto" hangingPunct="1">
              <a:spcBef>
                <a:spcPts val="0"/>
              </a:spcBef>
              <a:spcAft>
                <a:spcPts val="0"/>
              </a:spcAft>
            </a:pPr>
            <a:r>
              <a:rPr lang="en-US" dirty="0">
                <a:solidFill>
                  <a:srgbClr val="212427"/>
                </a:solidFill>
                <a:latin typeface="Arial"/>
                <a:ea typeface="+mn-ea"/>
                <a:cs typeface="+mn-cs"/>
              </a:rPr>
              <a:t>From De Freitas, C. et al 2021</a:t>
            </a:r>
            <a:endParaRPr lang="en-CA" dirty="0">
              <a:solidFill>
                <a:srgbClr val="212427"/>
              </a:solidFill>
              <a:latin typeface="Arial"/>
              <a:ea typeface="+mn-ea"/>
              <a:cs typeface="+mn-cs"/>
            </a:endParaRPr>
          </a:p>
        </p:txBody>
      </p:sp>
      <p:sp>
        <p:nvSpPr>
          <p:cNvPr id="8" name="Rectangle 5">
            <a:extLst>
              <a:ext uri="{FF2B5EF4-FFF2-40B4-BE49-F238E27FC236}">
                <a16:creationId xmlns:a16="http://schemas.microsoft.com/office/drawing/2014/main" id="{EEF50B78-6402-93DF-CE06-FA754F89E976}"/>
              </a:ext>
            </a:extLst>
          </p:cNvPr>
          <p:cNvSpPr txBox="1">
            <a:spLocks noChangeArrowheads="1"/>
          </p:cNvSpPr>
          <p:nvPr/>
        </p:nvSpPr>
        <p:spPr bwMode="auto">
          <a:xfrm>
            <a:off x="622311" y="1064000"/>
            <a:ext cx="11309894"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342900" indent="-342900" algn="l" defTabSz="914400" rtl="0" eaLnBrk="1" latinLnBrk="0" hangingPunct="1">
              <a:spcBef>
                <a:spcPts val="12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ts val="12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ts val="12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ts val="12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12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CA" altLang="en-US" sz="1800" b="0" i="0" u="none" strike="noStrike" kern="1200" cap="none" spc="0" normalizeH="0" baseline="0" noProof="0" dirty="0">
                <a:ln>
                  <a:noFill/>
                </a:ln>
                <a:solidFill>
                  <a:srgbClr val="212427"/>
                </a:solidFill>
                <a:effectLst/>
                <a:uLnTx/>
                <a:uFillTx/>
                <a:latin typeface="Calibri Light" panose="020F0302020204030204" pitchFamily="34" charset="0"/>
                <a:ea typeface="Calibri" panose="020F0502020204030204" pitchFamily="34" charset="0"/>
                <a:cs typeface="Calibri Light" panose="020F0302020204030204" pitchFamily="34" charset="0"/>
              </a:rPr>
              <a:t>Since the 1960s, it has been recognized that access to medical school differs by social class </a:t>
            </a:r>
            <a:r>
              <a:rPr kumimoji="0" lang="en-CA" altLang="en-US" sz="1800" b="0" i="0" u="none" strike="noStrike" kern="1200" cap="none" spc="0" normalizeH="0" baseline="30000" noProof="0" dirty="0">
                <a:ln>
                  <a:noFill/>
                </a:ln>
                <a:solidFill>
                  <a:srgbClr val="212427"/>
                </a:solidFill>
                <a:effectLst/>
                <a:uLnTx/>
                <a:uFillTx/>
                <a:latin typeface="Calibri Light" panose="020F0302020204030204" pitchFamily="34" charset="0"/>
                <a:ea typeface="Calibri" panose="020F0502020204030204" pitchFamily="34" charset="0"/>
                <a:cs typeface="Calibri Light" panose="020F0302020204030204" pitchFamily="34" charset="0"/>
              </a:rPr>
              <a:t>1</a:t>
            </a:r>
            <a:r>
              <a:rPr kumimoji="0" lang="en-CA" altLang="en-US" sz="1800" b="0" i="0" u="none" strike="noStrike" kern="1200" cap="none" spc="0" normalizeH="0" baseline="0" noProof="0" dirty="0">
                <a:ln>
                  <a:noFill/>
                </a:ln>
                <a:solidFill>
                  <a:srgbClr val="212427"/>
                </a:solidFill>
                <a:effectLst/>
                <a:uLnTx/>
                <a:uFillTx/>
                <a:latin typeface="Calibri Light" panose="020F0302020204030204" pitchFamily="34" charset="0"/>
                <a:ea typeface="Calibri" panose="020F0502020204030204" pitchFamily="34" charset="0"/>
                <a:cs typeface="Calibri Light" panose="020F0302020204030204" pitchFamily="34" charset="0"/>
              </a:rPr>
              <a:t>. Despite awareness of this phenomenon and commitments by Canadian medical schools to produce physicians that meet the health needs of marginalized and vulnerable patients </a:t>
            </a:r>
            <a:r>
              <a:rPr kumimoji="0" lang="en-CA" altLang="en-US" sz="1800" b="0" i="0" u="none" strike="noStrike" kern="1200" cap="none" spc="0" normalizeH="0" baseline="30000" noProof="0" dirty="0">
                <a:ln>
                  <a:noFill/>
                </a:ln>
                <a:solidFill>
                  <a:srgbClr val="212427"/>
                </a:solidFill>
                <a:effectLst/>
                <a:uLnTx/>
                <a:uFillTx/>
                <a:latin typeface="Calibri Light" panose="020F0302020204030204" pitchFamily="34" charset="0"/>
                <a:ea typeface="Calibri" panose="020F0502020204030204" pitchFamily="34" charset="0"/>
                <a:cs typeface="Calibri Light" panose="020F0302020204030204" pitchFamily="34" charset="0"/>
              </a:rPr>
              <a:t>2-4</a:t>
            </a:r>
            <a:r>
              <a:rPr kumimoji="0" lang="en-CA" altLang="en-US" sz="1800" b="0" i="0" u="none" strike="noStrike" kern="1200" cap="none" spc="0" normalizeH="0" baseline="0" noProof="0" dirty="0">
                <a:ln>
                  <a:noFill/>
                </a:ln>
                <a:solidFill>
                  <a:srgbClr val="212427"/>
                </a:solidFill>
                <a:effectLst/>
                <a:uLnTx/>
                <a:uFillTx/>
                <a:latin typeface="Calibri Light" panose="020F0302020204030204" pitchFamily="34" charset="0"/>
                <a:ea typeface="Calibri" panose="020F0502020204030204" pitchFamily="34" charset="0"/>
                <a:cs typeface="Calibri Light" panose="020F0302020204030204" pitchFamily="34" charset="0"/>
              </a:rPr>
              <a:t>, the problem of underrepresentation of students from low-income backgrounds (LIB) in Canadian medical schools persists over 50 years later </a:t>
            </a:r>
            <a:r>
              <a:rPr kumimoji="0" lang="en-CA" altLang="en-US" sz="1800" b="0" i="0" u="none" strike="noStrike" kern="1200" cap="none" spc="0" normalizeH="0" baseline="30000" noProof="0" dirty="0">
                <a:ln>
                  <a:noFill/>
                </a:ln>
                <a:solidFill>
                  <a:srgbClr val="212427"/>
                </a:solidFill>
                <a:effectLst/>
                <a:uLnTx/>
                <a:uFillTx/>
                <a:latin typeface="Calibri Light" panose="020F0302020204030204" pitchFamily="34" charset="0"/>
                <a:ea typeface="Calibri" panose="020F0502020204030204" pitchFamily="34" charset="0"/>
                <a:cs typeface="Calibri Light" panose="020F0302020204030204" pitchFamily="34" charset="0"/>
              </a:rPr>
              <a:t>5-7</a:t>
            </a:r>
            <a:r>
              <a:rPr kumimoji="0" lang="en-CA" altLang="en-US" sz="1800" b="0" i="0" u="none" strike="noStrike" kern="1200" cap="none" spc="0" normalizeH="0" baseline="0" noProof="0" dirty="0">
                <a:ln>
                  <a:noFill/>
                </a:ln>
                <a:solidFill>
                  <a:srgbClr val="212427"/>
                </a:solidFill>
                <a:effectLst/>
                <a:uLnTx/>
                <a:uFillTx/>
                <a:latin typeface="Calibri Light" panose="020F0302020204030204" pitchFamily="34" charset="0"/>
                <a:ea typeface="Calibri" panose="020F0502020204030204" pitchFamily="34" charset="0"/>
                <a:cs typeface="Calibri Light" panose="020F0302020204030204" pitchFamily="34" charset="0"/>
              </a:rPr>
              <a:t>. In fact, the percentage of medical students from households earning less than $40,000 per year has decreased from 17.6% in 2001 to 7.5% in 2018</a:t>
            </a:r>
            <a:r>
              <a:rPr kumimoji="0" lang="en-CA" altLang="en-US" sz="1800" b="0" i="0" u="none" strike="noStrike" kern="1200" cap="none" spc="0" normalizeH="0" baseline="30000" noProof="0" dirty="0">
                <a:ln>
                  <a:noFill/>
                </a:ln>
                <a:solidFill>
                  <a:srgbClr val="212427"/>
                </a:solidFill>
                <a:effectLst/>
                <a:uLnTx/>
                <a:uFillTx/>
                <a:latin typeface="Calibri Light" panose="020F0302020204030204" pitchFamily="34" charset="0"/>
                <a:ea typeface="Calibri" panose="020F0502020204030204" pitchFamily="34" charset="0"/>
                <a:cs typeface="Calibri Light" panose="020F0302020204030204" pitchFamily="34" charset="0"/>
              </a:rPr>
              <a:t>7</a:t>
            </a:r>
            <a:r>
              <a:rPr kumimoji="0" lang="en-CA" altLang="en-US" sz="1800" b="0" i="0" u="none" strike="noStrike" kern="1200" cap="none" spc="0" normalizeH="0" baseline="0" noProof="0" dirty="0">
                <a:ln>
                  <a:noFill/>
                </a:ln>
                <a:solidFill>
                  <a:srgbClr val="212427"/>
                </a:solidFill>
                <a:effectLst/>
                <a:uLnTx/>
                <a:uFillTx/>
                <a:latin typeface="Calibri Light" panose="020F0302020204030204" pitchFamily="34" charset="0"/>
                <a:ea typeface="Calibri" panose="020F0502020204030204" pitchFamily="34" charset="0"/>
                <a:cs typeface="Calibri Light" panose="020F030202020403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CA" altLang="en-US" sz="1800" b="0" i="0" u="none" strike="noStrike" kern="1200" cap="none" spc="0" normalizeH="0" baseline="0" noProof="0" dirty="0">
              <a:ln>
                <a:noFill/>
              </a:ln>
              <a:solidFill>
                <a:srgbClr val="212427"/>
              </a:solidFill>
              <a:effectLst/>
              <a:uLnTx/>
              <a:uFillTx/>
              <a:latin typeface="Arial"/>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CA" altLang="en-US" sz="1800" b="0" i="0" u="none" strike="noStrike" kern="1200" cap="none" spc="0" normalizeH="0" baseline="0" noProof="0" dirty="0">
                <a:ln>
                  <a:noFill/>
                </a:ln>
                <a:solidFill>
                  <a:srgbClr val="212427"/>
                </a:solidFill>
                <a:effectLst/>
                <a:uLnTx/>
                <a:uFillTx/>
                <a:latin typeface="Calibri Light" panose="020F0302020204030204" pitchFamily="34" charset="0"/>
                <a:ea typeface="Calibri" panose="020F0502020204030204" pitchFamily="34" charset="0"/>
                <a:cs typeface="Calibri Light" panose="020F0302020204030204" pitchFamily="34" charset="0"/>
              </a:rPr>
              <a:t>There is evidence that physicians from LIB are more likely to provide care to underserved populations than physicians from higher income backgrounds, especially when the LIB of the physician is considered alongside their race (Black, Hispanic) and/or sex (female) </a:t>
            </a:r>
            <a:r>
              <a:rPr kumimoji="0" lang="en-CA" altLang="en-US" sz="1800" b="0" i="0" u="none" strike="noStrike" kern="1200" cap="none" spc="0" normalizeH="0" baseline="30000" noProof="0" dirty="0">
                <a:ln>
                  <a:noFill/>
                </a:ln>
                <a:solidFill>
                  <a:srgbClr val="212427"/>
                </a:solidFill>
                <a:effectLst/>
                <a:uLnTx/>
                <a:uFillTx/>
                <a:latin typeface="Calibri Light" panose="020F0302020204030204" pitchFamily="34" charset="0"/>
                <a:ea typeface="Calibri" panose="020F0502020204030204" pitchFamily="34" charset="0"/>
                <a:cs typeface="Calibri Light" panose="020F0302020204030204" pitchFamily="34" charset="0"/>
              </a:rPr>
              <a:t>8</a:t>
            </a:r>
            <a:r>
              <a:rPr kumimoji="0" lang="en-CA" altLang="en-US" sz="1800" b="0" i="0" u="none" strike="noStrike" kern="1200" cap="none" spc="0" normalizeH="0" baseline="0" noProof="0" dirty="0">
                <a:ln>
                  <a:noFill/>
                </a:ln>
                <a:solidFill>
                  <a:srgbClr val="222222"/>
                </a:solidFill>
                <a:effectLst/>
                <a:uLnTx/>
                <a:uFillTx/>
                <a:latin typeface="Calibri Light" panose="020F0302020204030204" pitchFamily="34" charset="0"/>
                <a:ea typeface="Calibri" panose="020F0502020204030204" pitchFamily="34" charset="0"/>
                <a:cs typeface="Calibri Light" panose="020F0302020204030204" pitchFamily="34" charset="0"/>
              </a:rPr>
              <a:t>. </a:t>
            </a:r>
            <a:r>
              <a:rPr kumimoji="0" lang="en-CA" altLang="en-US" sz="1800" b="0" i="0" u="none" strike="noStrike" kern="1200" cap="none" spc="0" normalizeH="0" baseline="0" noProof="0" dirty="0">
                <a:ln>
                  <a:noFill/>
                </a:ln>
                <a:solidFill>
                  <a:srgbClr val="212427"/>
                </a:solidFill>
                <a:effectLst/>
                <a:uLnTx/>
                <a:uFillTx/>
                <a:latin typeface="Calibri Light" panose="020F0302020204030204" pitchFamily="34" charset="0"/>
                <a:ea typeface="Calibri" panose="020F0502020204030204" pitchFamily="34" charset="0"/>
                <a:cs typeface="Calibri Light" panose="020F0302020204030204" pitchFamily="34" charset="0"/>
              </a:rPr>
              <a:t>Given the commitment to social accountability by Canadian medical schools to produce physicians that meet the health needs of all patients, the low representation of diverse medical personnel is detrimental to Canadian medical education and healthcare. </a:t>
            </a:r>
            <a:endParaRPr kumimoji="0" lang="en-CA" altLang="en-US" sz="1800" b="0" i="0" u="none" strike="noStrike" kern="1200" cap="none" spc="0" normalizeH="0" baseline="0" noProof="0" dirty="0">
              <a:ln>
                <a:noFill/>
              </a:ln>
              <a:solidFill>
                <a:srgbClr val="212427"/>
              </a:solidFill>
              <a:effectLst/>
              <a:uLnTx/>
              <a:uFillTx/>
              <a:latin typeface="Arial" panose="020B0604020202020204" pitchFamily="34" charset="0"/>
              <a:ea typeface="+mn-ea"/>
              <a:cs typeface="+mn-cs"/>
            </a:endParaRPr>
          </a:p>
        </p:txBody>
      </p:sp>
      <p:sp>
        <p:nvSpPr>
          <p:cNvPr id="9" name="Rectangle 8">
            <a:extLst>
              <a:ext uri="{FF2B5EF4-FFF2-40B4-BE49-F238E27FC236}">
                <a16:creationId xmlns:a16="http://schemas.microsoft.com/office/drawing/2014/main" id="{19528B5C-CC9A-42C6-292C-179DC66F1154}"/>
              </a:ext>
            </a:extLst>
          </p:cNvPr>
          <p:cNvSpPr/>
          <p:nvPr/>
        </p:nvSpPr>
        <p:spPr>
          <a:xfrm>
            <a:off x="5446847" y="4203321"/>
            <a:ext cx="6485358" cy="1906756"/>
          </a:xfrm>
          <a:prstGeom prst="rect">
            <a:avLst/>
          </a:prstGeom>
          <a:solidFill>
            <a:srgbClr val="7A003C"/>
          </a:solidFill>
          <a:ln w="25400" cap="flat" cmpd="sng" algn="ctr">
            <a:solidFill>
              <a:srgbClr val="7A003C">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FFFFFF"/>
                </a:solidFill>
                <a:effectLst/>
                <a:uLnTx/>
                <a:uFillTx/>
                <a:latin typeface="Arial"/>
                <a:ea typeface="+mn-ea"/>
                <a:cs typeface="+mn-cs"/>
              </a:rPr>
              <a:t>3 Problems:</a:t>
            </a:r>
          </a:p>
          <a:p>
            <a:pPr marL="342900" marR="0" lvl="0" indent="-342900" defTabSz="914400" eaLnBrk="1" fontAlgn="auto" latinLnBrk="0" hangingPunct="1">
              <a:lnSpc>
                <a:spcPct val="100000"/>
              </a:lnSpc>
              <a:spcBef>
                <a:spcPts val="0"/>
              </a:spcBef>
              <a:spcAft>
                <a:spcPts val="0"/>
              </a:spcAft>
              <a:buClrTx/>
              <a:buSzTx/>
              <a:buFontTx/>
              <a:buAutoNum type="arabicPeriod"/>
              <a:tabLst/>
              <a:defRPr/>
            </a:pPr>
            <a:r>
              <a:rPr kumimoji="0" lang="en-US" sz="1800" b="0" i="0" u="none" strike="noStrike" kern="0" cap="none" spc="0" normalizeH="0" baseline="0" noProof="0" dirty="0">
                <a:ln>
                  <a:noFill/>
                </a:ln>
                <a:solidFill>
                  <a:srgbClr val="FFFFFF"/>
                </a:solidFill>
                <a:effectLst/>
                <a:uLnTx/>
                <a:uFillTx/>
                <a:latin typeface="Arial"/>
                <a:ea typeface="+mn-ea"/>
                <a:cs typeface="+mn-cs"/>
              </a:rPr>
              <a:t>To the applicants from LIB (unfair process and getting worse)</a:t>
            </a:r>
          </a:p>
          <a:p>
            <a:pPr marL="342900" marR="0" lvl="0" indent="-342900" defTabSz="914400" eaLnBrk="1" fontAlgn="auto" latinLnBrk="0" hangingPunct="1">
              <a:lnSpc>
                <a:spcPct val="100000"/>
              </a:lnSpc>
              <a:spcBef>
                <a:spcPts val="0"/>
              </a:spcBef>
              <a:spcAft>
                <a:spcPts val="0"/>
              </a:spcAft>
              <a:buClrTx/>
              <a:buSzTx/>
              <a:buFontTx/>
              <a:buAutoNum type="arabicPeriod"/>
              <a:tabLst/>
              <a:defRPr/>
            </a:pPr>
            <a:r>
              <a:rPr kumimoji="0" lang="en-US" sz="1800" b="0" i="0" u="none" strike="noStrike" kern="0" cap="none" spc="0" normalizeH="0" baseline="0" noProof="0" dirty="0">
                <a:ln>
                  <a:noFill/>
                </a:ln>
                <a:solidFill>
                  <a:srgbClr val="FFFFFF"/>
                </a:solidFill>
                <a:effectLst/>
                <a:uLnTx/>
                <a:uFillTx/>
                <a:latin typeface="Arial"/>
                <a:ea typeface="+mn-ea"/>
                <a:cs typeface="+mn-cs"/>
              </a:rPr>
              <a:t>To patients (we are creating a medical workforce who does not adequately serve them)</a:t>
            </a:r>
          </a:p>
          <a:p>
            <a:pPr marL="342900" marR="0" lvl="0" indent="-342900" defTabSz="914400" eaLnBrk="1" fontAlgn="auto" latinLnBrk="0" hangingPunct="1">
              <a:lnSpc>
                <a:spcPct val="100000"/>
              </a:lnSpc>
              <a:spcBef>
                <a:spcPts val="0"/>
              </a:spcBef>
              <a:spcAft>
                <a:spcPts val="0"/>
              </a:spcAft>
              <a:buClrTx/>
              <a:buSzTx/>
              <a:buFontTx/>
              <a:buAutoNum type="arabicPeriod"/>
              <a:tabLst/>
              <a:defRPr/>
            </a:pPr>
            <a:r>
              <a:rPr kumimoji="0" lang="en-US" sz="1800" b="0" i="0" u="none" strike="noStrike" kern="0" cap="none" spc="0" normalizeH="0" baseline="0" noProof="0" dirty="0">
                <a:ln>
                  <a:noFill/>
                </a:ln>
                <a:solidFill>
                  <a:srgbClr val="FFFFFF"/>
                </a:solidFill>
                <a:effectLst/>
                <a:uLnTx/>
                <a:uFillTx/>
                <a:latin typeface="Arial"/>
                <a:ea typeface="+mn-ea"/>
                <a:cs typeface="+mn-cs"/>
              </a:rPr>
              <a:t>To society (we are failing to meet our social accountability mandate)</a:t>
            </a:r>
            <a:endParaRPr kumimoji="0" lang="en-CA" sz="1800" b="0" i="0" u="none" strike="noStrike" kern="0" cap="none" spc="0" normalizeH="0" baseline="0" noProof="0" dirty="0">
              <a:ln>
                <a:noFill/>
              </a:ln>
              <a:solidFill>
                <a:srgbClr val="FFFFFF"/>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3917558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31858"/>
            <a:ext cx="12192000" cy="726141"/>
          </a:xfrm>
          <a:prstGeom prst="rect">
            <a:avLst/>
          </a:prstGeom>
          <a:solidFill>
            <a:srgbClr val="7A003A"/>
          </a:solidFill>
          <a:ln>
            <a:noFill/>
          </a:ln>
          <a:effectLst>
            <a:innerShdw blurRad="431800" dist="165100" dir="162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pic>
        <p:nvPicPr>
          <p:cNvPr id="15364" name="Picture 8"/>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9713" y="6267450"/>
            <a:ext cx="1679575" cy="450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0" y="0"/>
            <a:ext cx="12192000" cy="1042219"/>
          </a:xfrm>
          <a:prstGeom prst="rect">
            <a:avLst/>
          </a:prstGeom>
          <a:solidFill>
            <a:srgbClr val="7A003A"/>
          </a:solidFill>
          <a:ln>
            <a:noFill/>
          </a:ln>
          <a:effectLst>
            <a:innerShdw blurRad="431800" dist="165100" dir="54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11" name="Title 1"/>
          <p:cNvSpPr txBox="1">
            <a:spLocks/>
          </p:cNvSpPr>
          <p:nvPr/>
        </p:nvSpPr>
        <p:spPr bwMode="auto">
          <a:xfrm>
            <a:off x="239713" y="147638"/>
            <a:ext cx="11795125" cy="796925"/>
          </a:xfrm>
          <a:prstGeom prst="rect">
            <a:avLst/>
          </a:prstGeom>
          <a:noFill/>
          <a:ln>
            <a:noFill/>
          </a:ln>
          <a:effectLst>
            <a:outerShdw blurRad="50800" dist="38100" dir="2700000" algn="tl" rotWithShape="0">
              <a:srgbClr val="000000">
                <a:alpha val="39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CA" cap="small" dirty="0">
                <a:solidFill>
                  <a:schemeClr val="bg1"/>
                </a:solidFill>
                <a:latin typeface="Univers Condensed" panose="020B0606020202060204" pitchFamily="34" charset="0"/>
              </a:rPr>
              <a:t>The Gap</a:t>
            </a:r>
            <a:endParaRPr lang="en-US" cap="small" dirty="0">
              <a:solidFill>
                <a:schemeClr val="bg1"/>
              </a:solidFill>
              <a:latin typeface="Univers Condensed" panose="020B0606020202060204" pitchFamily="34" charset="0"/>
            </a:endParaRPr>
          </a:p>
        </p:txBody>
      </p:sp>
      <p:sp>
        <p:nvSpPr>
          <p:cNvPr id="12" name="Title 1"/>
          <p:cNvSpPr txBox="1">
            <a:spLocks/>
          </p:cNvSpPr>
          <p:nvPr/>
        </p:nvSpPr>
        <p:spPr>
          <a:xfrm>
            <a:off x="239713" y="1177925"/>
            <a:ext cx="11795125" cy="4814888"/>
          </a:xfrm>
          <a:prstGeom prst="rect">
            <a:avLst/>
          </a:prstGeom>
          <a:effec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defRPr/>
            </a:pPr>
            <a:endParaRPr lang="en-US" sz="3200" dirty="0">
              <a:latin typeface="+mn-lt"/>
            </a:endParaRPr>
          </a:p>
        </p:txBody>
      </p:sp>
      <p:sp>
        <p:nvSpPr>
          <p:cNvPr id="5" name="Content Placeholder 4"/>
          <p:cNvSpPr>
            <a:spLocks noGrp="1"/>
          </p:cNvSpPr>
          <p:nvPr>
            <p:ph idx="1"/>
          </p:nvPr>
        </p:nvSpPr>
        <p:spPr>
          <a:xfrm>
            <a:off x="622311" y="1176396"/>
            <a:ext cx="10515600" cy="4351338"/>
          </a:xfrm>
        </p:spPr>
        <p:txBody>
          <a:bodyPr/>
          <a:lstStyle/>
          <a:p>
            <a:pPr marL="0" indent="0">
              <a:buNone/>
            </a:pPr>
            <a:r>
              <a:rPr lang="en-CA" dirty="0">
                <a:latin typeface="Univers Condensed Light" panose="020B0306020202040204" pitchFamily="34" charset="0"/>
              </a:rPr>
              <a:t>The Gap (in current knowledge or thinking about the problem)</a:t>
            </a:r>
          </a:p>
          <a:p>
            <a:r>
              <a:rPr lang="en-CA" dirty="0">
                <a:latin typeface="Univers Condensed Light" panose="020B0306020202040204" pitchFamily="34" charset="0"/>
              </a:rPr>
              <a:t>What do we know?</a:t>
            </a:r>
          </a:p>
          <a:p>
            <a:r>
              <a:rPr lang="en-CA" dirty="0">
                <a:latin typeface="Univers Condensed Light" panose="020B0306020202040204" pitchFamily="34" charset="0"/>
              </a:rPr>
              <a:t>What is unanswered, or controversial, or contradictory, or unconsidered, or supported only by weak evidence</a:t>
            </a:r>
          </a:p>
          <a:p>
            <a:pPr lvl="1"/>
            <a:r>
              <a:rPr lang="en-CA" sz="2800" dirty="0">
                <a:latin typeface="Univers Condensed Light" panose="020B0306020202040204" pitchFamily="34" charset="0"/>
              </a:rPr>
              <a:t>Lots of potential gaps beyond “no one has studied this”</a:t>
            </a:r>
          </a:p>
          <a:p>
            <a:endParaRPr lang="en-CA" dirty="0">
              <a:latin typeface="Univers Condensed Light" panose="020B0306020202040204" pitchFamily="34" charset="0"/>
            </a:endParaRPr>
          </a:p>
        </p:txBody>
      </p:sp>
    </p:spTree>
    <p:custDataLst>
      <p:tags r:id="rId1"/>
    </p:custDataLst>
    <p:extLst>
      <p:ext uri="{BB962C8B-B14F-4D97-AF65-F5344CB8AC3E}">
        <p14:creationId xmlns:p14="http://schemas.microsoft.com/office/powerpoint/2010/main" val="2992237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31858"/>
            <a:ext cx="12192000" cy="726141"/>
          </a:xfrm>
          <a:prstGeom prst="rect">
            <a:avLst/>
          </a:prstGeom>
          <a:solidFill>
            <a:srgbClr val="7A003A"/>
          </a:solidFill>
          <a:ln>
            <a:noFill/>
          </a:ln>
          <a:effectLst>
            <a:innerShdw blurRad="431800" dist="165100" dir="162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pic>
        <p:nvPicPr>
          <p:cNvPr id="15364" name="Picture 8"/>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9713" y="6267450"/>
            <a:ext cx="1679575" cy="450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0" y="0"/>
            <a:ext cx="12192000" cy="1042219"/>
          </a:xfrm>
          <a:prstGeom prst="rect">
            <a:avLst/>
          </a:prstGeom>
          <a:solidFill>
            <a:srgbClr val="7A003A"/>
          </a:solidFill>
          <a:ln>
            <a:noFill/>
          </a:ln>
          <a:effectLst>
            <a:innerShdw blurRad="431800" dist="165100" dir="54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11" name="Title 1"/>
          <p:cNvSpPr txBox="1">
            <a:spLocks/>
          </p:cNvSpPr>
          <p:nvPr/>
        </p:nvSpPr>
        <p:spPr bwMode="auto">
          <a:xfrm>
            <a:off x="239713" y="147638"/>
            <a:ext cx="11795125" cy="796925"/>
          </a:xfrm>
          <a:prstGeom prst="rect">
            <a:avLst/>
          </a:prstGeom>
          <a:noFill/>
          <a:ln>
            <a:noFill/>
          </a:ln>
          <a:effectLst>
            <a:outerShdw blurRad="50800" dist="38100" dir="2700000" algn="tl" rotWithShape="0">
              <a:srgbClr val="000000">
                <a:alpha val="39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CA" cap="small" dirty="0">
                <a:solidFill>
                  <a:schemeClr val="bg1"/>
                </a:solidFill>
                <a:latin typeface="Univers Condensed" panose="020B0606020202060204" pitchFamily="34" charset="0"/>
              </a:rPr>
              <a:t>PGH Heuristic + Your Research</a:t>
            </a:r>
            <a:endParaRPr lang="en-US" cap="small" dirty="0">
              <a:solidFill>
                <a:schemeClr val="bg1"/>
              </a:solidFill>
              <a:latin typeface="Univers Condensed" panose="020B0606020202060204" pitchFamily="34" charset="0"/>
            </a:endParaRPr>
          </a:p>
        </p:txBody>
      </p:sp>
      <p:sp>
        <p:nvSpPr>
          <p:cNvPr id="12" name="Title 1"/>
          <p:cNvSpPr txBox="1">
            <a:spLocks/>
          </p:cNvSpPr>
          <p:nvPr/>
        </p:nvSpPr>
        <p:spPr>
          <a:xfrm>
            <a:off x="239713" y="1177925"/>
            <a:ext cx="11795125" cy="4814888"/>
          </a:xfrm>
          <a:prstGeom prst="rect">
            <a:avLst/>
          </a:prstGeom>
          <a:effec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defRPr/>
            </a:pPr>
            <a:endParaRPr lang="en-US" sz="3200" dirty="0">
              <a:latin typeface="+mn-lt"/>
            </a:endParaRPr>
          </a:p>
        </p:txBody>
      </p:sp>
      <p:pic>
        <p:nvPicPr>
          <p:cNvPr id="3" name="Picture 2">
            <a:extLst>
              <a:ext uri="{FF2B5EF4-FFF2-40B4-BE49-F238E27FC236}">
                <a16:creationId xmlns:a16="http://schemas.microsoft.com/office/drawing/2014/main" id="{2A5A7A6B-1A22-2607-1B43-E52AAE657602}"/>
              </a:ext>
            </a:extLst>
          </p:cNvPr>
          <p:cNvPicPr>
            <a:picLocks noChangeAspect="1"/>
          </p:cNvPicPr>
          <p:nvPr/>
        </p:nvPicPr>
        <p:blipFill>
          <a:blip r:embed="rId5"/>
          <a:stretch>
            <a:fillRect/>
          </a:stretch>
        </p:blipFill>
        <p:spPr>
          <a:xfrm>
            <a:off x="859607" y="1369350"/>
            <a:ext cx="10227619" cy="4042944"/>
          </a:xfrm>
          <a:prstGeom prst="rect">
            <a:avLst/>
          </a:prstGeom>
        </p:spPr>
      </p:pic>
      <p:sp>
        <p:nvSpPr>
          <p:cNvPr id="6" name="TextBox 5">
            <a:extLst>
              <a:ext uri="{FF2B5EF4-FFF2-40B4-BE49-F238E27FC236}">
                <a16:creationId xmlns:a16="http://schemas.microsoft.com/office/drawing/2014/main" id="{9C44B8FB-7075-C980-E747-FC390CEE9AF4}"/>
              </a:ext>
            </a:extLst>
          </p:cNvPr>
          <p:cNvSpPr txBox="1"/>
          <p:nvPr/>
        </p:nvSpPr>
        <p:spPr>
          <a:xfrm>
            <a:off x="1367608" y="5645656"/>
            <a:ext cx="9456784" cy="369332"/>
          </a:xfrm>
          <a:prstGeom prst="rect">
            <a:avLst/>
          </a:prstGeom>
          <a:noFill/>
        </p:spPr>
        <p:txBody>
          <a:bodyPr wrap="square" rtlCol="0">
            <a:spAutoFit/>
          </a:bodyPr>
          <a:lstStyle/>
          <a:p>
            <a:r>
              <a:rPr lang="en-US" dirty="0">
                <a:latin typeface="Univers" panose="020B0503020202020204" pitchFamily="34" charset="0"/>
              </a:rPr>
              <a:t>Research Question (responds to one part of “Gap”, doesn’t need to cover it all)</a:t>
            </a:r>
            <a:endParaRPr lang="en-CA" dirty="0">
              <a:latin typeface="Univers" panose="020B0503020202020204" pitchFamily="34" charset="0"/>
            </a:endParaRPr>
          </a:p>
        </p:txBody>
      </p:sp>
      <p:sp>
        <p:nvSpPr>
          <p:cNvPr id="2" name="Oval 1">
            <a:extLst>
              <a:ext uri="{FF2B5EF4-FFF2-40B4-BE49-F238E27FC236}">
                <a16:creationId xmlns:a16="http://schemas.microsoft.com/office/drawing/2014/main" id="{194483A6-349E-B91D-2800-D5D2B48805F3}"/>
              </a:ext>
            </a:extLst>
          </p:cNvPr>
          <p:cNvSpPr/>
          <p:nvPr/>
        </p:nvSpPr>
        <p:spPr>
          <a:xfrm>
            <a:off x="239713" y="2736139"/>
            <a:ext cx="3888432" cy="223224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The gap will not be THE ENTIRE problem. </a:t>
            </a:r>
            <a:endParaRPr lang="en-CA" dirty="0"/>
          </a:p>
        </p:txBody>
      </p:sp>
    </p:spTree>
    <p:custDataLst>
      <p:tags r:id="rId1"/>
    </p:custDataLst>
    <p:extLst>
      <p:ext uri="{BB962C8B-B14F-4D97-AF65-F5344CB8AC3E}">
        <p14:creationId xmlns:p14="http://schemas.microsoft.com/office/powerpoint/2010/main" val="550761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31858"/>
            <a:ext cx="12192000" cy="726141"/>
          </a:xfrm>
          <a:prstGeom prst="rect">
            <a:avLst/>
          </a:prstGeom>
          <a:solidFill>
            <a:srgbClr val="7A003A"/>
          </a:solidFill>
          <a:ln>
            <a:noFill/>
          </a:ln>
          <a:effectLst>
            <a:innerShdw blurRad="431800" dist="165100" dir="162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pic>
        <p:nvPicPr>
          <p:cNvPr id="15364" name="Picture 8"/>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9713" y="6267450"/>
            <a:ext cx="1679575" cy="450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0" y="0"/>
            <a:ext cx="12192000" cy="1042219"/>
          </a:xfrm>
          <a:prstGeom prst="rect">
            <a:avLst/>
          </a:prstGeom>
          <a:solidFill>
            <a:srgbClr val="7A003A"/>
          </a:solidFill>
          <a:ln>
            <a:noFill/>
          </a:ln>
          <a:effectLst>
            <a:innerShdw blurRad="431800" dist="165100" dir="54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11" name="Title 1"/>
          <p:cNvSpPr txBox="1">
            <a:spLocks/>
          </p:cNvSpPr>
          <p:nvPr/>
        </p:nvSpPr>
        <p:spPr bwMode="auto">
          <a:xfrm>
            <a:off x="239713" y="147638"/>
            <a:ext cx="11795125" cy="796925"/>
          </a:xfrm>
          <a:prstGeom prst="rect">
            <a:avLst/>
          </a:prstGeom>
          <a:noFill/>
          <a:ln>
            <a:noFill/>
          </a:ln>
          <a:effectLst>
            <a:outerShdw blurRad="50800" dist="38100" dir="2700000" algn="tl" rotWithShape="0">
              <a:srgbClr val="000000">
                <a:alpha val="39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CA" cap="small" dirty="0">
                <a:solidFill>
                  <a:schemeClr val="bg1"/>
                </a:solidFill>
                <a:latin typeface="Univers Condensed" panose="020B0606020202060204" pitchFamily="34" charset="0"/>
              </a:rPr>
              <a:t>Group Activity</a:t>
            </a:r>
            <a:endParaRPr lang="en-US" cap="small" dirty="0">
              <a:solidFill>
                <a:schemeClr val="bg1"/>
              </a:solidFill>
              <a:latin typeface="Univers Condensed" panose="020B0606020202060204" pitchFamily="34" charset="0"/>
            </a:endParaRPr>
          </a:p>
        </p:txBody>
      </p:sp>
      <p:sp>
        <p:nvSpPr>
          <p:cNvPr id="12" name="Title 1"/>
          <p:cNvSpPr txBox="1">
            <a:spLocks/>
          </p:cNvSpPr>
          <p:nvPr/>
        </p:nvSpPr>
        <p:spPr>
          <a:xfrm>
            <a:off x="239713" y="1177925"/>
            <a:ext cx="11795125" cy="4814888"/>
          </a:xfrm>
          <a:prstGeom prst="rect">
            <a:avLst/>
          </a:prstGeom>
          <a:effec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defRPr/>
            </a:pPr>
            <a:endParaRPr lang="en-US" sz="3200" dirty="0">
              <a:latin typeface="+mn-lt"/>
            </a:endParaRPr>
          </a:p>
        </p:txBody>
      </p:sp>
      <p:sp>
        <p:nvSpPr>
          <p:cNvPr id="5" name="Content Placeholder 4"/>
          <p:cNvSpPr>
            <a:spLocks noGrp="1"/>
          </p:cNvSpPr>
          <p:nvPr>
            <p:ph idx="1"/>
          </p:nvPr>
        </p:nvSpPr>
        <p:spPr>
          <a:xfrm>
            <a:off x="622311" y="1176396"/>
            <a:ext cx="10515600" cy="4351338"/>
          </a:xfrm>
        </p:spPr>
        <p:txBody>
          <a:bodyPr/>
          <a:lstStyle/>
          <a:p>
            <a:r>
              <a:rPr lang="en-CA" dirty="0">
                <a:latin typeface="Univers Condensed Light" panose="020B0306020202040204" pitchFamily="34" charset="0"/>
              </a:rPr>
              <a:t>Re-group with your team. Brainstorm and choose 1-2 GAPS in current knowledge in relation your problem.</a:t>
            </a:r>
          </a:p>
          <a:p>
            <a:r>
              <a:rPr lang="en-CA" dirty="0">
                <a:latin typeface="Univers Condensed Light" panose="020B0306020202040204" pitchFamily="34" charset="0"/>
              </a:rPr>
              <a:t>We will come together and a volunteer from each group will be asked to share their identified gap.</a:t>
            </a:r>
          </a:p>
          <a:p>
            <a:pPr lvl="1"/>
            <a:r>
              <a:rPr lang="en-CA" sz="2800" dirty="0">
                <a:latin typeface="Univers Condensed Light" panose="020B0306020202040204" pitchFamily="34" charset="0"/>
              </a:rPr>
              <a:t>Explain what the gap is.</a:t>
            </a:r>
          </a:p>
          <a:p>
            <a:pPr lvl="1"/>
            <a:r>
              <a:rPr lang="en-CA" sz="2800" dirty="0">
                <a:latin typeface="Univers Condensed Light" panose="020B0306020202040204" pitchFamily="34" charset="0"/>
              </a:rPr>
              <a:t>“This hasn’t yet been studied” is tempting to many, but it is </a:t>
            </a:r>
            <a:r>
              <a:rPr lang="en-CA" sz="2800" dirty="0">
                <a:solidFill>
                  <a:srgbClr val="FF0000"/>
                </a:solidFill>
                <a:latin typeface="Univers Condensed Light" panose="020B0306020202040204" pitchFamily="34" charset="0"/>
              </a:rPr>
              <a:t>NOT</a:t>
            </a:r>
            <a:r>
              <a:rPr lang="en-CA" sz="2800" dirty="0">
                <a:latin typeface="Univers Condensed Light" panose="020B0306020202040204" pitchFamily="34" charset="0"/>
              </a:rPr>
              <a:t> a convincing gap. </a:t>
            </a:r>
          </a:p>
          <a:p>
            <a:pPr lvl="1"/>
            <a:r>
              <a:rPr lang="en-CA" sz="2800" dirty="0">
                <a:latin typeface="Univers Condensed Light" panose="020B0306020202040204" pitchFamily="34" charset="0"/>
              </a:rPr>
              <a:t>Ask yourself:</a:t>
            </a:r>
          </a:p>
          <a:p>
            <a:pPr lvl="2"/>
            <a:r>
              <a:rPr lang="en-CA" sz="2800" dirty="0">
                <a:latin typeface="Univers Condensed Light" panose="020B0306020202040204" pitchFamily="34" charset="0"/>
              </a:rPr>
              <a:t>Why does it matter that this hasn’t been studied?</a:t>
            </a:r>
          </a:p>
          <a:p>
            <a:pPr lvl="2"/>
            <a:r>
              <a:rPr lang="en-CA" sz="2800" dirty="0">
                <a:latin typeface="Univers Condensed Light" panose="020B0306020202040204" pitchFamily="34" charset="0"/>
              </a:rPr>
              <a:t>What issue will new knowledge help ameliorate?</a:t>
            </a:r>
          </a:p>
          <a:p>
            <a:pPr lvl="1"/>
            <a:endParaRPr lang="en-CA" sz="2800" dirty="0">
              <a:latin typeface="Univers Condensed Light" panose="020B0306020202040204" pitchFamily="34" charset="0"/>
            </a:endParaRPr>
          </a:p>
          <a:p>
            <a:pPr lvl="1"/>
            <a:endParaRPr lang="en-CA" sz="2800" dirty="0">
              <a:latin typeface="Univers Condensed Light" panose="020B0306020202040204" pitchFamily="34" charset="0"/>
            </a:endParaRPr>
          </a:p>
        </p:txBody>
      </p:sp>
    </p:spTree>
    <p:custDataLst>
      <p:tags r:id="rId1"/>
    </p:custDataLst>
    <p:extLst>
      <p:ext uri="{BB962C8B-B14F-4D97-AF65-F5344CB8AC3E}">
        <p14:creationId xmlns:p14="http://schemas.microsoft.com/office/powerpoint/2010/main" val="1367511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0" y="6131858"/>
            <a:ext cx="12192000" cy="726141"/>
          </a:xfrm>
          <a:prstGeom prst="rect">
            <a:avLst/>
          </a:prstGeom>
          <a:solidFill>
            <a:srgbClr val="7A003A"/>
          </a:solidFill>
          <a:ln>
            <a:noFill/>
          </a:ln>
          <a:effectLst>
            <a:innerShdw blurRad="431800" dist="165100" dir="162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pic>
        <p:nvPicPr>
          <p:cNvPr id="15364" name="Picture 8"/>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9713" y="6267450"/>
            <a:ext cx="1679575" cy="450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0" y="0"/>
            <a:ext cx="12192000" cy="1042219"/>
          </a:xfrm>
          <a:prstGeom prst="rect">
            <a:avLst/>
          </a:prstGeom>
          <a:solidFill>
            <a:srgbClr val="7A003A"/>
          </a:solidFill>
          <a:ln>
            <a:noFill/>
          </a:ln>
          <a:effectLst>
            <a:innerShdw blurRad="431800" dist="165100" dir="54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11" name="Title 1"/>
          <p:cNvSpPr txBox="1">
            <a:spLocks/>
          </p:cNvSpPr>
          <p:nvPr/>
        </p:nvSpPr>
        <p:spPr bwMode="auto">
          <a:xfrm>
            <a:off x="239713" y="147638"/>
            <a:ext cx="11795125" cy="796925"/>
          </a:xfrm>
          <a:prstGeom prst="rect">
            <a:avLst/>
          </a:prstGeom>
          <a:noFill/>
          <a:ln>
            <a:noFill/>
          </a:ln>
          <a:effectLst>
            <a:outerShdw blurRad="50800" dist="38100" dir="2700000" algn="tl" rotWithShape="0">
              <a:srgbClr val="000000">
                <a:alpha val="39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CA" cap="small" dirty="0">
                <a:solidFill>
                  <a:schemeClr val="bg1"/>
                </a:solidFill>
                <a:latin typeface="Univers Condensed" panose="020B0606020202060204" pitchFamily="34" charset="0"/>
              </a:rPr>
              <a:t>Example</a:t>
            </a:r>
            <a:endParaRPr lang="en-US" cap="small" dirty="0">
              <a:solidFill>
                <a:schemeClr val="bg1"/>
              </a:solidFill>
              <a:latin typeface="Univers Condensed" panose="020B0606020202060204" pitchFamily="34" charset="0"/>
            </a:endParaRPr>
          </a:p>
        </p:txBody>
      </p:sp>
      <p:sp>
        <p:nvSpPr>
          <p:cNvPr id="12" name="Title 1"/>
          <p:cNvSpPr txBox="1">
            <a:spLocks/>
          </p:cNvSpPr>
          <p:nvPr/>
        </p:nvSpPr>
        <p:spPr>
          <a:xfrm>
            <a:off x="239713" y="1177925"/>
            <a:ext cx="11795125" cy="4814888"/>
          </a:xfrm>
          <a:prstGeom prst="rect">
            <a:avLst/>
          </a:prstGeom>
          <a:effec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defRPr/>
            </a:pPr>
            <a:endParaRPr lang="en-US" sz="3200" dirty="0">
              <a:latin typeface="+mn-lt"/>
            </a:endParaRPr>
          </a:p>
        </p:txBody>
      </p:sp>
      <p:sp>
        <p:nvSpPr>
          <p:cNvPr id="7" name="TextBox 6">
            <a:extLst>
              <a:ext uri="{FF2B5EF4-FFF2-40B4-BE49-F238E27FC236}">
                <a16:creationId xmlns:a16="http://schemas.microsoft.com/office/drawing/2014/main" id="{9C015D5F-4E12-2699-9833-BACE06530AFA}"/>
              </a:ext>
            </a:extLst>
          </p:cNvPr>
          <p:cNvSpPr txBox="1"/>
          <p:nvPr/>
        </p:nvSpPr>
        <p:spPr>
          <a:xfrm>
            <a:off x="19234" y="5629486"/>
            <a:ext cx="6336704" cy="369332"/>
          </a:xfrm>
          <a:prstGeom prst="rect">
            <a:avLst/>
          </a:prstGeom>
          <a:noFill/>
        </p:spPr>
        <p:txBody>
          <a:bodyPr wrap="square" rtlCol="0">
            <a:spAutoFit/>
          </a:bodyPr>
          <a:lstStyle/>
          <a:p>
            <a:pPr eaLnBrk="1" fontAlgn="auto" hangingPunct="1">
              <a:spcBef>
                <a:spcPts val="0"/>
              </a:spcBef>
              <a:spcAft>
                <a:spcPts val="0"/>
              </a:spcAft>
            </a:pPr>
            <a:r>
              <a:rPr lang="en-US" dirty="0">
                <a:solidFill>
                  <a:srgbClr val="212427"/>
                </a:solidFill>
                <a:latin typeface="Arial"/>
                <a:ea typeface="+mn-ea"/>
                <a:cs typeface="+mn-cs"/>
              </a:rPr>
              <a:t>Adapted from De Freitas, C. et al 2021</a:t>
            </a:r>
            <a:endParaRPr lang="en-CA" dirty="0">
              <a:solidFill>
                <a:srgbClr val="212427"/>
              </a:solidFill>
              <a:latin typeface="Arial"/>
              <a:ea typeface="+mn-ea"/>
              <a:cs typeface="+mn-cs"/>
            </a:endParaRPr>
          </a:p>
        </p:txBody>
      </p:sp>
      <p:sp>
        <p:nvSpPr>
          <p:cNvPr id="8" name="Rectangle 2">
            <a:extLst>
              <a:ext uri="{FF2B5EF4-FFF2-40B4-BE49-F238E27FC236}">
                <a16:creationId xmlns:a16="http://schemas.microsoft.com/office/drawing/2014/main" id="{FB1FBF87-0508-0F34-2258-7A41B6228E98}"/>
              </a:ext>
            </a:extLst>
          </p:cNvPr>
          <p:cNvSpPr txBox="1">
            <a:spLocks noChangeArrowheads="1"/>
          </p:cNvSpPr>
          <p:nvPr/>
        </p:nvSpPr>
        <p:spPr bwMode="auto">
          <a:xfrm>
            <a:off x="239713" y="1017769"/>
            <a:ext cx="12232451"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spAutoFit/>
          </a:bodyPr>
          <a:lstStyle>
            <a:lvl1pPr marL="342900" indent="-342900" algn="l" defTabSz="914400" rtl="0" eaLnBrk="1" latinLnBrk="0" hangingPunct="1">
              <a:spcBef>
                <a:spcPts val="12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ts val="12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ts val="12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ts val="12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12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eaLnBrk="0" fontAlgn="base" hangingPunct="0">
              <a:spcBef>
                <a:spcPct val="0"/>
              </a:spcBef>
              <a:spcAft>
                <a:spcPct val="0"/>
              </a:spcAft>
              <a:buFontTx/>
              <a:buNone/>
            </a:pPr>
            <a:r>
              <a:rPr lang="en-US" altLang="en-US" sz="1800">
                <a:latin typeface="Calibri Light" panose="020F0302020204030204" pitchFamily="34" charset="0"/>
                <a:ea typeface="Calibri" panose="020F0502020204030204" pitchFamily="34" charset="0"/>
                <a:cs typeface="Calibri Light" panose="020F0302020204030204" pitchFamily="34" charset="0"/>
              </a:rPr>
              <a:t>Medical school admissions demonstrates a </a:t>
            </a:r>
            <a:r>
              <a:rPr lang="en-US" altLang="en-US" sz="1800">
                <a:latin typeface="Calibri" panose="020F0502020204030204" pitchFamily="34" charset="0"/>
                <a:ea typeface="Calibri" panose="020F0502020204030204" pitchFamily="34" charset="0"/>
                <a:cs typeface="Calibri Light" panose="020F0302020204030204" pitchFamily="34" charset="0"/>
              </a:rPr>
              <a:t>“</a:t>
            </a:r>
            <a:r>
              <a:rPr lang="en-US" altLang="en-US" sz="1800">
                <a:latin typeface="Calibri Light" panose="020F0302020204030204" pitchFamily="34" charset="0"/>
                <a:ea typeface="Calibri" panose="020F0502020204030204" pitchFamily="34" charset="0"/>
                <a:cs typeface="Calibri Light" panose="020F0302020204030204" pitchFamily="34" charset="0"/>
              </a:rPr>
              <a:t>social gradient,</a:t>
            </a:r>
            <a:r>
              <a:rPr lang="en-US" altLang="en-US" sz="1800">
                <a:latin typeface="Calibri" panose="020F0502020204030204" pitchFamily="34" charset="0"/>
                <a:ea typeface="Calibri" panose="020F0502020204030204" pitchFamily="34" charset="0"/>
                <a:cs typeface="Calibri Light" panose="020F0302020204030204" pitchFamily="34" charset="0"/>
              </a:rPr>
              <a:t>”</a:t>
            </a:r>
            <a:r>
              <a:rPr lang="en-US" altLang="en-US" sz="1800">
                <a:latin typeface="Calibri Light" panose="020F0302020204030204" pitchFamily="34" charset="0"/>
                <a:ea typeface="Calibri" panose="020F0502020204030204" pitchFamily="34" charset="0"/>
                <a:cs typeface="Calibri Light" panose="020F0302020204030204" pitchFamily="34" charset="0"/>
              </a:rPr>
              <a:t> with more affluent applicants being more likely to receive offers </a:t>
            </a:r>
          </a:p>
          <a:p>
            <a:pPr marL="0" indent="0" eaLnBrk="0" fontAlgn="base" hangingPunct="0">
              <a:spcBef>
                <a:spcPct val="0"/>
              </a:spcBef>
              <a:spcAft>
                <a:spcPct val="0"/>
              </a:spcAft>
              <a:buFontTx/>
              <a:buNone/>
            </a:pPr>
            <a:r>
              <a:rPr lang="en-US" altLang="en-US" sz="1800">
                <a:latin typeface="Calibri Light" panose="020F0302020204030204" pitchFamily="34" charset="0"/>
                <a:ea typeface="Calibri" panose="020F0502020204030204" pitchFamily="34" charset="0"/>
                <a:cs typeface="Calibri Light" panose="020F0302020204030204" pitchFamily="34" charset="0"/>
              </a:rPr>
              <a:t>of admission </a:t>
            </a:r>
            <a:r>
              <a:rPr lang="en-CA" altLang="en-US" sz="1800" baseline="30000">
                <a:latin typeface="Calibri Light" panose="020F0302020204030204" pitchFamily="34" charset="0"/>
                <a:ea typeface="Calibri" panose="020F0502020204030204" pitchFamily="34" charset="0"/>
                <a:cs typeface="Calibri Light" panose="020F0302020204030204" pitchFamily="34" charset="0"/>
              </a:rPr>
              <a:t>16</a:t>
            </a:r>
            <a:r>
              <a:rPr lang="en-US" altLang="en-US" sz="1800">
                <a:latin typeface="Calibri Light" panose="020F0302020204030204" pitchFamily="34" charset="0"/>
                <a:ea typeface="Calibri" panose="020F0502020204030204" pitchFamily="34" charset="0"/>
                <a:cs typeface="Calibri Light" panose="020F0302020204030204" pitchFamily="34" charset="0"/>
              </a:rPr>
              <a:t>. This gradient is attributed to a number of causal pathways.</a:t>
            </a:r>
            <a:r>
              <a:rPr lang="en-CA" altLang="en-US" sz="1800">
                <a:latin typeface="Calibri Light" panose="020F0302020204030204" pitchFamily="34" charset="0"/>
                <a:ea typeface="Calibri" panose="020F0502020204030204" pitchFamily="34" charset="0"/>
                <a:cs typeface="Calibri Light" panose="020F0302020204030204" pitchFamily="34" charset="0"/>
              </a:rPr>
              <a:t> Applicants from lower socioeconomic backgrounds </a:t>
            </a:r>
          </a:p>
          <a:p>
            <a:pPr marL="0" indent="0" eaLnBrk="0" fontAlgn="base" hangingPunct="0">
              <a:spcBef>
                <a:spcPct val="0"/>
              </a:spcBef>
              <a:spcAft>
                <a:spcPct val="0"/>
              </a:spcAft>
              <a:buFontTx/>
              <a:buNone/>
            </a:pPr>
            <a:r>
              <a:rPr lang="en-CA" altLang="en-US" sz="1800">
                <a:latin typeface="Calibri Light" panose="020F0302020204030204" pitchFamily="34" charset="0"/>
                <a:ea typeface="Calibri" panose="020F0502020204030204" pitchFamily="34" charset="0"/>
                <a:cs typeface="Calibri Light" panose="020F0302020204030204" pitchFamily="34" charset="0"/>
              </a:rPr>
              <a:t>do not apply to medical school as much as their wealthier peers </a:t>
            </a:r>
            <a:r>
              <a:rPr lang="en-CA" altLang="en-US" sz="1800" baseline="30000">
                <a:latin typeface="Calibri Light" panose="020F0302020204030204" pitchFamily="34" charset="0"/>
                <a:ea typeface="Calibri" panose="020F0502020204030204" pitchFamily="34" charset="0"/>
                <a:cs typeface="Calibri Light" panose="020F0302020204030204" pitchFamily="34" charset="0"/>
              </a:rPr>
              <a:t>17-19</a:t>
            </a:r>
            <a:r>
              <a:rPr lang="en-CA" altLang="en-US" sz="1800">
                <a:latin typeface="Calibri Light" panose="020F0302020204030204" pitchFamily="34" charset="0"/>
                <a:ea typeface="Calibri" panose="020F0502020204030204" pitchFamily="34" charset="0"/>
                <a:cs typeface="Calibri Light" panose="020F0302020204030204" pitchFamily="34" charset="0"/>
              </a:rPr>
              <a:t>, experience lower academic achievement </a:t>
            </a:r>
            <a:r>
              <a:rPr lang="en-CA" altLang="en-US" sz="1800" baseline="30000">
                <a:latin typeface="Calibri Light" panose="020F0302020204030204" pitchFamily="34" charset="0"/>
                <a:ea typeface="Calibri" panose="020F0502020204030204" pitchFamily="34" charset="0"/>
                <a:cs typeface="Calibri Light" panose="020F0302020204030204" pitchFamily="34" charset="0"/>
              </a:rPr>
              <a:t>20</a:t>
            </a:r>
            <a:r>
              <a:rPr lang="en-CA" altLang="en-US" sz="1800">
                <a:latin typeface="Calibri Light" panose="020F0302020204030204" pitchFamily="34" charset="0"/>
                <a:ea typeface="Calibri" panose="020F0502020204030204" pitchFamily="34" charset="0"/>
                <a:cs typeface="Calibri Light" panose="020F0302020204030204" pitchFamily="34" charset="0"/>
              </a:rPr>
              <a:t>,</a:t>
            </a:r>
          </a:p>
          <a:p>
            <a:pPr marL="0" indent="0" eaLnBrk="0" fontAlgn="base" hangingPunct="0">
              <a:spcBef>
                <a:spcPct val="0"/>
              </a:spcBef>
              <a:spcAft>
                <a:spcPct val="0"/>
              </a:spcAft>
              <a:buFontTx/>
              <a:buNone/>
            </a:pPr>
            <a:r>
              <a:rPr lang="en-CA" altLang="en-US" sz="1800">
                <a:latin typeface="Calibri Light" panose="020F0302020204030204" pitchFamily="34" charset="0"/>
                <a:ea typeface="Calibri" panose="020F0502020204030204" pitchFamily="34" charset="0"/>
                <a:cs typeface="Calibri Light" panose="020F0302020204030204" pitchFamily="34" charset="0"/>
              </a:rPr>
              <a:t>and have a smaller presence in the applicant pool than their wealthier peers </a:t>
            </a:r>
            <a:r>
              <a:rPr lang="en-CA" altLang="en-US" sz="1800" baseline="30000">
                <a:latin typeface="Calibri Light" panose="020F0302020204030204" pitchFamily="34" charset="0"/>
                <a:ea typeface="Calibri" panose="020F0502020204030204" pitchFamily="34" charset="0"/>
                <a:cs typeface="Calibri Light" panose="020F0302020204030204" pitchFamily="34" charset="0"/>
              </a:rPr>
              <a:t>20-22</a:t>
            </a:r>
            <a:r>
              <a:rPr lang="en-CA" altLang="en-US" sz="1800">
                <a:latin typeface="Calibri Light" panose="020F0302020204030204" pitchFamily="34" charset="0"/>
                <a:ea typeface="Calibri" panose="020F0502020204030204" pitchFamily="34" charset="0"/>
                <a:cs typeface="Calibri Light" panose="020F0302020204030204" pitchFamily="34" charset="0"/>
              </a:rPr>
              <a:t>. Applicants from LIB are also less likely to </a:t>
            </a:r>
          </a:p>
          <a:p>
            <a:pPr marL="0" indent="0" eaLnBrk="0" fontAlgn="base" hangingPunct="0">
              <a:spcBef>
                <a:spcPct val="0"/>
              </a:spcBef>
              <a:spcAft>
                <a:spcPct val="0"/>
              </a:spcAft>
              <a:buFontTx/>
              <a:buNone/>
            </a:pPr>
            <a:r>
              <a:rPr lang="en-CA" altLang="en-US" sz="1800">
                <a:latin typeface="Calibri Light" panose="020F0302020204030204" pitchFamily="34" charset="0"/>
                <a:ea typeface="Calibri" panose="020F0502020204030204" pitchFamily="34" charset="0"/>
                <a:cs typeface="Calibri Light" panose="020F0302020204030204" pitchFamily="34" charset="0"/>
              </a:rPr>
              <a:t>gain interview invitations </a:t>
            </a:r>
            <a:r>
              <a:rPr lang="en-CA" altLang="en-US" sz="1800" baseline="30000">
                <a:latin typeface="Calibri Light" panose="020F0302020204030204" pitchFamily="34" charset="0"/>
                <a:ea typeface="Calibri" panose="020F0502020204030204" pitchFamily="34" charset="0"/>
                <a:cs typeface="Calibri Light" panose="020F0302020204030204" pitchFamily="34" charset="0"/>
              </a:rPr>
              <a:t>23</a:t>
            </a:r>
            <a:r>
              <a:rPr lang="en-CA" altLang="en-US" sz="1800">
                <a:latin typeface="Calibri Light" panose="020F0302020204030204" pitchFamily="34" charset="0"/>
                <a:ea typeface="Calibri" panose="020F0502020204030204" pitchFamily="34" charset="0"/>
                <a:cs typeface="Calibri Light" panose="020F0302020204030204" pitchFamily="34" charset="0"/>
              </a:rPr>
              <a:t> and have lower odds of acceptance </a:t>
            </a:r>
            <a:r>
              <a:rPr lang="en-CA" altLang="en-US" sz="1800" baseline="30000">
                <a:latin typeface="Calibri Light" panose="020F0302020204030204" pitchFamily="34" charset="0"/>
                <a:ea typeface="Calibri" panose="020F0502020204030204" pitchFamily="34" charset="0"/>
                <a:cs typeface="Calibri Light" panose="020F0302020204030204" pitchFamily="34" charset="0"/>
              </a:rPr>
              <a:t>21, 24</a:t>
            </a:r>
            <a:r>
              <a:rPr lang="en-CA" altLang="en-US" sz="1800">
                <a:latin typeface="Calibri Light" panose="020F0302020204030204" pitchFamily="34" charset="0"/>
                <a:ea typeface="Calibri" panose="020F0502020204030204" pitchFamily="34" charset="0"/>
                <a:cs typeface="Calibri Light" panose="020F0302020204030204" pitchFamily="34" charset="0"/>
              </a:rPr>
              <a:t>.  </a:t>
            </a:r>
          </a:p>
          <a:p>
            <a:pPr marL="0" indent="0" eaLnBrk="0" fontAlgn="base" hangingPunct="0">
              <a:spcBef>
                <a:spcPct val="0"/>
              </a:spcBef>
              <a:spcAft>
                <a:spcPct val="0"/>
              </a:spcAft>
              <a:buFontTx/>
              <a:buNone/>
            </a:pPr>
            <a:endParaRPr lang="en-CA" altLang="en-US" sz="1800">
              <a:latin typeface="Calibri Light" panose="020F0302020204030204" pitchFamily="34" charset="0"/>
              <a:ea typeface="Calibri" panose="020F0502020204030204" pitchFamily="34" charset="0"/>
              <a:cs typeface="Calibri Light" panose="020F0302020204030204" pitchFamily="34" charset="0"/>
            </a:endParaRPr>
          </a:p>
          <a:p>
            <a:pPr marL="0" indent="0" eaLnBrk="0" fontAlgn="base" hangingPunct="0">
              <a:spcBef>
                <a:spcPct val="0"/>
              </a:spcBef>
              <a:spcAft>
                <a:spcPct val="0"/>
              </a:spcAft>
              <a:buFontTx/>
              <a:buNone/>
            </a:pPr>
            <a:r>
              <a:rPr lang="en-CA" altLang="en-US" sz="1800" i="1">
                <a:latin typeface="Calibri Light" panose="020F0302020204030204" pitchFamily="34" charset="0"/>
                <a:cs typeface="Calibri Light" panose="020F0302020204030204" pitchFamily="34" charset="0"/>
              </a:rPr>
              <a:t>[Following paragraphs describe income disparities in applicant performance on formal admissions assessment tests, as well as less</a:t>
            </a:r>
          </a:p>
          <a:p>
            <a:pPr marL="0" indent="0" eaLnBrk="0" fontAlgn="base" hangingPunct="0">
              <a:spcBef>
                <a:spcPct val="0"/>
              </a:spcBef>
              <a:spcAft>
                <a:spcPct val="0"/>
              </a:spcAft>
              <a:buFontTx/>
              <a:buNone/>
            </a:pPr>
            <a:r>
              <a:rPr lang="en-CA" altLang="en-US" sz="1800" i="1">
                <a:latin typeface="Calibri Light" panose="020F0302020204030204" pitchFamily="34" charset="0"/>
                <a:cs typeface="Calibri Light" panose="020F0302020204030204" pitchFamily="34" charset="0"/>
              </a:rPr>
              <a:t>standardized aspects of the admissions process. This evidence also points to conflicting results in the literature that leave questions</a:t>
            </a:r>
          </a:p>
          <a:p>
            <a:pPr marL="0" indent="0" eaLnBrk="0" fontAlgn="base" hangingPunct="0">
              <a:spcBef>
                <a:spcPct val="0"/>
              </a:spcBef>
              <a:spcAft>
                <a:spcPct val="0"/>
              </a:spcAft>
              <a:buFontTx/>
              <a:buNone/>
            </a:pPr>
            <a:r>
              <a:rPr lang="en-CA" altLang="en-US" sz="1800" i="1">
                <a:latin typeface="Calibri Light" panose="020F0302020204030204" pitchFamily="34" charset="0"/>
                <a:cs typeface="Calibri Light" panose="020F0302020204030204" pitchFamily="34" charset="0"/>
              </a:rPr>
              <a:t>about whether admissions tests are the determining factor, or disparities occur much earlier than the medical school application </a:t>
            </a:r>
          </a:p>
          <a:p>
            <a:pPr marL="0" indent="0" eaLnBrk="0" fontAlgn="base" hangingPunct="0">
              <a:spcBef>
                <a:spcPct val="0"/>
              </a:spcBef>
              <a:spcAft>
                <a:spcPct val="0"/>
              </a:spcAft>
              <a:buFontTx/>
              <a:buNone/>
            </a:pPr>
            <a:r>
              <a:rPr lang="en-CA" altLang="en-US" sz="1800" i="1">
                <a:latin typeface="Calibri Light" panose="020F0302020204030204" pitchFamily="34" charset="0"/>
                <a:cs typeface="Calibri Light" panose="020F0302020204030204" pitchFamily="34" charset="0"/>
              </a:rPr>
              <a:t>process]</a:t>
            </a:r>
          </a:p>
          <a:p>
            <a:pPr marL="0" indent="0" eaLnBrk="0" fontAlgn="base" hangingPunct="0">
              <a:spcBef>
                <a:spcPct val="0"/>
              </a:spcBef>
              <a:spcAft>
                <a:spcPct val="0"/>
              </a:spcAft>
              <a:buFontTx/>
              <a:buNone/>
            </a:pPr>
            <a:endParaRPr lang="en-CA" altLang="en-US" sz="1800" i="1">
              <a:latin typeface="Calibri Light" panose="020F0302020204030204" pitchFamily="34" charset="0"/>
              <a:cs typeface="Calibri Light" panose="020F0302020204030204" pitchFamily="34" charset="0"/>
            </a:endParaRPr>
          </a:p>
          <a:p>
            <a:pPr marL="0" indent="0" eaLnBrk="0" fontAlgn="base" hangingPunct="0">
              <a:spcBef>
                <a:spcPct val="0"/>
              </a:spcBef>
              <a:spcAft>
                <a:spcPct val="0"/>
              </a:spcAft>
              <a:buFontTx/>
              <a:buNone/>
            </a:pPr>
            <a:endParaRPr lang="en-CA" altLang="en-US" sz="1800" i="1" dirty="0">
              <a:latin typeface="Arial" panose="020B0604020202020204" pitchFamily="34" charset="0"/>
            </a:endParaRPr>
          </a:p>
        </p:txBody>
      </p:sp>
      <p:sp>
        <p:nvSpPr>
          <p:cNvPr id="9" name="Rectangle 8">
            <a:extLst>
              <a:ext uri="{FF2B5EF4-FFF2-40B4-BE49-F238E27FC236}">
                <a16:creationId xmlns:a16="http://schemas.microsoft.com/office/drawing/2014/main" id="{19A8F466-6794-5511-4D44-78C64AEE6689}"/>
              </a:ext>
            </a:extLst>
          </p:cNvPr>
          <p:cNvSpPr/>
          <p:nvPr/>
        </p:nvSpPr>
        <p:spPr>
          <a:xfrm>
            <a:off x="4216122" y="4108596"/>
            <a:ext cx="7344816" cy="1872208"/>
          </a:xfrm>
          <a:prstGeom prst="rect">
            <a:avLst/>
          </a:prstGeom>
          <a:solidFill>
            <a:srgbClr val="7A003C"/>
          </a:solidFill>
          <a:ln w="25400" cap="flat" cmpd="sng" algn="ctr">
            <a:solidFill>
              <a:srgbClr val="7A003C">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FFFFFF"/>
                </a:solidFill>
                <a:effectLst/>
                <a:uLnTx/>
                <a:uFillTx/>
                <a:latin typeface="Arial"/>
                <a:ea typeface="+mn-ea"/>
                <a:cs typeface="+mn-cs"/>
              </a:rPr>
              <a:t>Gap:</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latin typeface="Arial"/>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FFFFFF"/>
                </a:solidFill>
                <a:effectLst/>
                <a:uLnTx/>
                <a:uFillTx/>
                <a:latin typeface="Arial"/>
                <a:ea typeface="+mn-ea"/>
                <a:cs typeface="+mn-cs"/>
              </a:rPr>
              <a:t>While there is copious documentation of disparity between the medical trainees and the general population, this is a complicated problem related to inequalities in opportunity throughout the educational trajectory.</a:t>
            </a:r>
            <a:endParaRPr kumimoji="0" lang="en-CA" sz="1800" b="0" i="0" u="none" strike="noStrike" kern="0" cap="none" spc="0" normalizeH="0" baseline="0" noProof="0" dirty="0">
              <a:ln>
                <a:noFill/>
              </a:ln>
              <a:solidFill>
                <a:srgbClr val="FFFFFF"/>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3391756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31858"/>
            <a:ext cx="12192000" cy="726141"/>
          </a:xfrm>
          <a:prstGeom prst="rect">
            <a:avLst/>
          </a:prstGeom>
          <a:solidFill>
            <a:srgbClr val="7A003A"/>
          </a:solidFill>
          <a:ln>
            <a:noFill/>
          </a:ln>
          <a:effectLst>
            <a:innerShdw blurRad="431800" dist="165100" dir="162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pic>
        <p:nvPicPr>
          <p:cNvPr id="15364" name="Picture 8"/>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9713" y="6267450"/>
            <a:ext cx="1679575" cy="450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0" y="0"/>
            <a:ext cx="12192000" cy="1042219"/>
          </a:xfrm>
          <a:prstGeom prst="rect">
            <a:avLst/>
          </a:prstGeom>
          <a:solidFill>
            <a:srgbClr val="7A003A"/>
          </a:solidFill>
          <a:ln>
            <a:noFill/>
          </a:ln>
          <a:effectLst>
            <a:innerShdw blurRad="431800" dist="165100" dir="54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11" name="Title 1"/>
          <p:cNvSpPr txBox="1">
            <a:spLocks/>
          </p:cNvSpPr>
          <p:nvPr/>
        </p:nvSpPr>
        <p:spPr bwMode="auto">
          <a:xfrm>
            <a:off x="239713" y="147638"/>
            <a:ext cx="11795125" cy="796925"/>
          </a:xfrm>
          <a:prstGeom prst="rect">
            <a:avLst/>
          </a:prstGeom>
          <a:noFill/>
          <a:ln>
            <a:noFill/>
          </a:ln>
          <a:effectLst>
            <a:outerShdw blurRad="50800" dist="38100" dir="2700000" algn="tl" rotWithShape="0">
              <a:srgbClr val="000000">
                <a:alpha val="39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CA" cap="small" dirty="0">
                <a:solidFill>
                  <a:schemeClr val="bg1"/>
                </a:solidFill>
                <a:latin typeface="Univers Condensed" panose="020B0606020202060204" pitchFamily="34" charset="0"/>
              </a:rPr>
              <a:t>The Hook</a:t>
            </a:r>
            <a:endParaRPr lang="en-US" cap="small" dirty="0">
              <a:solidFill>
                <a:schemeClr val="bg1"/>
              </a:solidFill>
              <a:latin typeface="Univers Condensed" panose="020B0606020202060204" pitchFamily="34" charset="0"/>
            </a:endParaRPr>
          </a:p>
        </p:txBody>
      </p:sp>
      <p:sp>
        <p:nvSpPr>
          <p:cNvPr id="12" name="Title 1"/>
          <p:cNvSpPr txBox="1">
            <a:spLocks/>
          </p:cNvSpPr>
          <p:nvPr/>
        </p:nvSpPr>
        <p:spPr>
          <a:xfrm>
            <a:off x="239713" y="1177925"/>
            <a:ext cx="11795125" cy="4814888"/>
          </a:xfrm>
          <a:prstGeom prst="rect">
            <a:avLst/>
          </a:prstGeom>
          <a:effec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defRPr/>
            </a:pPr>
            <a:endParaRPr lang="en-US" sz="3200" dirty="0">
              <a:latin typeface="+mn-lt"/>
            </a:endParaRPr>
          </a:p>
        </p:txBody>
      </p:sp>
      <p:sp>
        <p:nvSpPr>
          <p:cNvPr id="5" name="Content Placeholder 4"/>
          <p:cNvSpPr>
            <a:spLocks noGrp="1"/>
          </p:cNvSpPr>
          <p:nvPr>
            <p:ph idx="1"/>
          </p:nvPr>
        </p:nvSpPr>
        <p:spPr>
          <a:xfrm>
            <a:off x="622311" y="1176396"/>
            <a:ext cx="10515600" cy="4351338"/>
          </a:xfrm>
        </p:spPr>
        <p:txBody>
          <a:bodyPr/>
          <a:lstStyle/>
          <a:p>
            <a:r>
              <a:rPr lang="en-CA" sz="2800" dirty="0">
                <a:latin typeface="Univers Condensed Light" panose="020B0306020202040204" pitchFamily="34" charset="0"/>
              </a:rPr>
              <a:t>Readers must believe that filling the gap will change something.</a:t>
            </a:r>
          </a:p>
          <a:p>
            <a:r>
              <a:rPr lang="en-CA" sz="2800" dirty="0">
                <a:latin typeface="Univers Condensed Light" panose="020B0306020202040204" pitchFamily="34" charset="0"/>
              </a:rPr>
              <a:t>Must see the gap as something worth filling.</a:t>
            </a:r>
          </a:p>
          <a:p>
            <a:r>
              <a:rPr lang="en-CA" sz="2800" dirty="0">
                <a:latin typeface="Univers Condensed Light" panose="020B0306020202040204" pitchFamily="34" charset="0"/>
              </a:rPr>
              <a:t>The hook is a way of establishing BOTH relevance AND significance of the gap. </a:t>
            </a:r>
          </a:p>
          <a:p>
            <a:endParaRPr lang="en-CA" sz="2800" dirty="0">
              <a:latin typeface="Univers Condensed Light" panose="020B0306020202040204" pitchFamily="34" charset="0"/>
            </a:endParaRPr>
          </a:p>
        </p:txBody>
      </p:sp>
    </p:spTree>
    <p:custDataLst>
      <p:tags r:id="rId1"/>
    </p:custDataLst>
    <p:extLst>
      <p:ext uri="{BB962C8B-B14F-4D97-AF65-F5344CB8AC3E}">
        <p14:creationId xmlns:p14="http://schemas.microsoft.com/office/powerpoint/2010/main" val="3766868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31858"/>
            <a:ext cx="12192000" cy="726141"/>
          </a:xfrm>
          <a:prstGeom prst="rect">
            <a:avLst/>
          </a:prstGeom>
          <a:solidFill>
            <a:srgbClr val="7A003A"/>
          </a:solidFill>
          <a:ln>
            <a:noFill/>
          </a:ln>
          <a:effectLst>
            <a:innerShdw blurRad="431800" dist="165100" dir="162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pic>
        <p:nvPicPr>
          <p:cNvPr id="15364" name="Picture 8"/>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9713" y="6267450"/>
            <a:ext cx="1679575" cy="450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0" y="0"/>
            <a:ext cx="12192000" cy="1042219"/>
          </a:xfrm>
          <a:prstGeom prst="rect">
            <a:avLst/>
          </a:prstGeom>
          <a:solidFill>
            <a:srgbClr val="7A003A"/>
          </a:solidFill>
          <a:ln>
            <a:noFill/>
          </a:ln>
          <a:effectLst>
            <a:innerShdw blurRad="431800" dist="165100" dir="54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11" name="Title 1"/>
          <p:cNvSpPr txBox="1">
            <a:spLocks/>
          </p:cNvSpPr>
          <p:nvPr/>
        </p:nvSpPr>
        <p:spPr bwMode="auto">
          <a:xfrm>
            <a:off x="239713" y="147638"/>
            <a:ext cx="11795125" cy="796925"/>
          </a:xfrm>
          <a:prstGeom prst="rect">
            <a:avLst/>
          </a:prstGeom>
          <a:noFill/>
          <a:ln>
            <a:noFill/>
          </a:ln>
          <a:effectLst>
            <a:outerShdw blurRad="50800" dist="38100" dir="2700000" algn="tl" rotWithShape="0">
              <a:srgbClr val="000000">
                <a:alpha val="39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CA" cap="small" dirty="0">
                <a:solidFill>
                  <a:schemeClr val="bg1"/>
                </a:solidFill>
                <a:latin typeface="Univers Condensed" panose="020B0606020202060204" pitchFamily="34" charset="0"/>
              </a:rPr>
              <a:t>Group Activity</a:t>
            </a:r>
            <a:endParaRPr lang="en-US" cap="small" dirty="0">
              <a:solidFill>
                <a:schemeClr val="bg1"/>
              </a:solidFill>
              <a:latin typeface="Univers Condensed" panose="020B0606020202060204" pitchFamily="34" charset="0"/>
            </a:endParaRPr>
          </a:p>
        </p:txBody>
      </p:sp>
      <p:sp>
        <p:nvSpPr>
          <p:cNvPr id="12" name="Title 1"/>
          <p:cNvSpPr txBox="1">
            <a:spLocks/>
          </p:cNvSpPr>
          <p:nvPr/>
        </p:nvSpPr>
        <p:spPr>
          <a:xfrm>
            <a:off x="239713" y="1177925"/>
            <a:ext cx="11795125" cy="4814888"/>
          </a:xfrm>
          <a:prstGeom prst="rect">
            <a:avLst/>
          </a:prstGeom>
          <a:effec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defRPr/>
            </a:pPr>
            <a:endParaRPr lang="en-US" sz="3200" dirty="0">
              <a:latin typeface="+mn-lt"/>
            </a:endParaRPr>
          </a:p>
        </p:txBody>
      </p:sp>
      <p:sp>
        <p:nvSpPr>
          <p:cNvPr id="5" name="Content Placeholder 4"/>
          <p:cNvSpPr>
            <a:spLocks noGrp="1"/>
          </p:cNvSpPr>
          <p:nvPr>
            <p:ph idx="1"/>
          </p:nvPr>
        </p:nvSpPr>
        <p:spPr>
          <a:xfrm>
            <a:off x="622311" y="1176396"/>
            <a:ext cx="10515600" cy="4351338"/>
          </a:xfrm>
        </p:spPr>
        <p:txBody>
          <a:bodyPr/>
          <a:lstStyle/>
          <a:p>
            <a:r>
              <a:rPr lang="en-CA" dirty="0">
                <a:latin typeface="Univers Condensed Light" panose="020B0306020202040204" pitchFamily="34" charset="0"/>
              </a:rPr>
              <a:t>Re-group with your team. Brainstorm the hook- why does this matter?</a:t>
            </a:r>
          </a:p>
          <a:p>
            <a:pPr marL="0" indent="0">
              <a:buNone/>
            </a:pPr>
            <a:endParaRPr lang="en-CA" dirty="0">
              <a:latin typeface="Univers Condensed Light" panose="020B0306020202040204" pitchFamily="34" charset="0"/>
            </a:endParaRPr>
          </a:p>
          <a:p>
            <a:r>
              <a:rPr lang="en-CA" dirty="0">
                <a:latin typeface="Univers Condensed Light" panose="020B0306020202040204" pitchFamily="34" charset="0"/>
              </a:rPr>
              <a:t>We will come together and a volunteer from each group will bring everything together and be asked to share their Problem-Gap-Hook.</a:t>
            </a:r>
          </a:p>
          <a:p>
            <a:pPr marL="457200" lvl="1" indent="0">
              <a:buNone/>
            </a:pPr>
            <a:endParaRPr lang="en-CA" sz="2800" dirty="0">
              <a:latin typeface="Univers Condensed Light" panose="020B0306020202040204" pitchFamily="34" charset="0"/>
            </a:endParaRPr>
          </a:p>
          <a:p>
            <a:pPr lvl="1"/>
            <a:endParaRPr lang="en-CA" sz="2800" dirty="0">
              <a:latin typeface="Univers Condensed Light" panose="020B0306020202040204" pitchFamily="34" charset="0"/>
            </a:endParaRPr>
          </a:p>
        </p:txBody>
      </p:sp>
    </p:spTree>
    <p:custDataLst>
      <p:tags r:id="rId1"/>
    </p:custDataLst>
    <p:extLst>
      <p:ext uri="{BB962C8B-B14F-4D97-AF65-F5344CB8AC3E}">
        <p14:creationId xmlns:p14="http://schemas.microsoft.com/office/powerpoint/2010/main" val="1773806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0" y="6131858"/>
            <a:ext cx="12192000" cy="726141"/>
          </a:xfrm>
          <a:prstGeom prst="rect">
            <a:avLst/>
          </a:prstGeom>
          <a:solidFill>
            <a:srgbClr val="7A003A"/>
          </a:solidFill>
          <a:ln>
            <a:noFill/>
          </a:ln>
          <a:effectLst>
            <a:innerShdw blurRad="431800" dist="165100" dir="162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pic>
        <p:nvPicPr>
          <p:cNvPr id="15364" name="Picture 8"/>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9713" y="6267450"/>
            <a:ext cx="1679575" cy="450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0" y="0"/>
            <a:ext cx="12192000" cy="1042219"/>
          </a:xfrm>
          <a:prstGeom prst="rect">
            <a:avLst/>
          </a:prstGeom>
          <a:solidFill>
            <a:srgbClr val="7A003A"/>
          </a:solidFill>
          <a:ln>
            <a:noFill/>
          </a:ln>
          <a:effectLst>
            <a:innerShdw blurRad="431800" dist="165100" dir="54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11" name="Title 1"/>
          <p:cNvSpPr txBox="1">
            <a:spLocks/>
          </p:cNvSpPr>
          <p:nvPr/>
        </p:nvSpPr>
        <p:spPr bwMode="auto">
          <a:xfrm>
            <a:off x="239713" y="147638"/>
            <a:ext cx="11795125" cy="796925"/>
          </a:xfrm>
          <a:prstGeom prst="rect">
            <a:avLst/>
          </a:prstGeom>
          <a:noFill/>
          <a:ln>
            <a:noFill/>
          </a:ln>
          <a:effectLst>
            <a:outerShdw blurRad="50800" dist="38100" dir="2700000" algn="tl" rotWithShape="0">
              <a:srgbClr val="000000">
                <a:alpha val="39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CA" cap="small" dirty="0">
                <a:solidFill>
                  <a:schemeClr val="bg1"/>
                </a:solidFill>
                <a:latin typeface="Univers Condensed" panose="020B0606020202060204" pitchFamily="34" charset="0"/>
              </a:rPr>
              <a:t>Example</a:t>
            </a:r>
            <a:endParaRPr lang="en-US" cap="small" dirty="0">
              <a:solidFill>
                <a:schemeClr val="bg1"/>
              </a:solidFill>
              <a:latin typeface="Univers Condensed" panose="020B0606020202060204" pitchFamily="34" charset="0"/>
            </a:endParaRPr>
          </a:p>
        </p:txBody>
      </p:sp>
      <p:sp>
        <p:nvSpPr>
          <p:cNvPr id="12" name="Title 1"/>
          <p:cNvSpPr txBox="1">
            <a:spLocks/>
          </p:cNvSpPr>
          <p:nvPr/>
        </p:nvSpPr>
        <p:spPr>
          <a:xfrm>
            <a:off x="239713" y="1177925"/>
            <a:ext cx="11795125" cy="4814888"/>
          </a:xfrm>
          <a:prstGeom prst="rect">
            <a:avLst/>
          </a:prstGeom>
          <a:effec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defRPr/>
            </a:pPr>
            <a:endParaRPr lang="en-US" sz="3200" dirty="0">
              <a:latin typeface="+mn-lt"/>
            </a:endParaRPr>
          </a:p>
        </p:txBody>
      </p:sp>
      <p:sp>
        <p:nvSpPr>
          <p:cNvPr id="7" name="Content Placeholder 1">
            <a:extLst>
              <a:ext uri="{FF2B5EF4-FFF2-40B4-BE49-F238E27FC236}">
                <a16:creationId xmlns:a16="http://schemas.microsoft.com/office/drawing/2014/main" id="{665FA197-9BBC-7542-309D-25C74C930818}"/>
              </a:ext>
            </a:extLst>
          </p:cNvPr>
          <p:cNvSpPr txBox="1">
            <a:spLocks/>
          </p:cNvSpPr>
          <p:nvPr/>
        </p:nvSpPr>
        <p:spPr>
          <a:xfrm>
            <a:off x="407368" y="1225576"/>
            <a:ext cx="11309894" cy="4115681"/>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ts val="12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ts val="12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ts val="12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ts val="12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12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srgbClr val="212427"/>
                </a:solidFill>
                <a:effectLst/>
                <a:uLnTx/>
                <a:uFillTx/>
                <a:latin typeface="Calibri Light" panose="020F0302020204030204" pitchFamily="34" charset="0"/>
                <a:ea typeface="Calibri" panose="020F0502020204030204" pitchFamily="34" charset="0"/>
                <a:cs typeface="Times New Roman" panose="02020603050405020304" pitchFamily="18" charset="0"/>
              </a:rPr>
              <a:t>Assessments of merit on the basis of grade point average, standardized test scores, and admissions assessment tests appear to be fair, with the highest performing students awarded an admission offer. However, not every applicant has the same access to opportunities to demonstrate or enhance their performance. For example, students who must hold paid employment to afford their rent and tuition do not have the same opportunity for dedicated test preparation. Students from LIB may also have fewer opportunities to acquire life experiences valued by medical schools </a:t>
            </a:r>
            <a:r>
              <a:rPr kumimoji="0" lang="en-CA" sz="2400" b="0" i="0" u="none" strike="noStrike" kern="1200" cap="none" spc="0" normalizeH="0" baseline="30000" noProof="0" dirty="0">
                <a:ln>
                  <a:noFill/>
                </a:ln>
                <a:solidFill>
                  <a:srgbClr val="212427"/>
                </a:solidFill>
                <a:effectLst/>
                <a:uLnTx/>
                <a:uFillTx/>
                <a:latin typeface="Calibri Light" panose="020F0302020204030204" pitchFamily="34" charset="0"/>
                <a:ea typeface="Calibri" panose="020F0502020204030204" pitchFamily="34" charset="0"/>
                <a:cs typeface="Times New Roman" panose="02020603050405020304" pitchFamily="18" charset="0"/>
              </a:rPr>
              <a:t>22</a:t>
            </a:r>
            <a:r>
              <a:rPr kumimoji="0" lang="en-CA" sz="2400" b="0" i="0" u="none" strike="noStrike" kern="1200" cap="none" spc="0" normalizeH="0" baseline="0" noProof="0" dirty="0">
                <a:ln>
                  <a:noFill/>
                </a:ln>
                <a:solidFill>
                  <a:srgbClr val="212427"/>
                </a:solidFill>
                <a:effectLst/>
                <a:uLnTx/>
                <a:uFillTx/>
                <a:latin typeface="Calibri Light" panose="020F0302020204030204" pitchFamily="34" charset="0"/>
                <a:ea typeface="Calibri" panose="020F0502020204030204" pitchFamily="34" charset="0"/>
                <a:cs typeface="Times New Roman" panose="02020603050405020304" pitchFamily="18" charset="0"/>
              </a:rPr>
              <a:t> and fewer resources to access the potential benefits of standardized test preparation </a:t>
            </a:r>
            <a:r>
              <a:rPr kumimoji="0" lang="en-CA" sz="2400" b="0" i="0" u="none" strike="noStrike" kern="1200" cap="none" spc="0" normalizeH="0" baseline="30000" noProof="0" dirty="0">
                <a:ln>
                  <a:noFill/>
                </a:ln>
                <a:solidFill>
                  <a:srgbClr val="212427"/>
                </a:solidFill>
                <a:effectLst/>
                <a:uLnTx/>
                <a:uFillTx/>
                <a:latin typeface="Calibri Light" panose="020F0302020204030204" pitchFamily="34" charset="0"/>
                <a:ea typeface="Calibri" panose="020F0502020204030204" pitchFamily="34" charset="0"/>
                <a:cs typeface="Times New Roman" panose="02020603050405020304" pitchFamily="18" charset="0"/>
              </a:rPr>
              <a:t>29</a:t>
            </a:r>
            <a:r>
              <a:rPr kumimoji="0" lang="en-CA" sz="2400" b="0" i="0" u="none" strike="noStrike" kern="1200" cap="none" spc="0" normalizeH="0" baseline="0" noProof="0" dirty="0">
                <a:ln>
                  <a:noFill/>
                </a:ln>
                <a:solidFill>
                  <a:srgbClr val="212427"/>
                </a:solidFill>
                <a:effectLst/>
                <a:uLnTx/>
                <a:uFillTx/>
                <a:latin typeface="Calibri Light" panose="020F0302020204030204" pitchFamily="34" charset="0"/>
                <a:ea typeface="Calibri" panose="020F0502020204030204" pitchFamily="34" charset="0"/>
                <a:cs typeface="Times New Roman" panose="02020603050405020304" pitchFamily="18" charset="0"/>
              </a:rPr>
              <a:t>. </a:t>
            </a:r>
            <a:r>
              <a:rPr kumimoji="0" lang="en-CA" sz="2400" b="1" i="0" u="none" strike="noStrike" kern="1200" cap="none" spc="0" normalizeH="0" baseline="0" noProof="0" dirty="0">
                <a:ln>
                  <a:noFill/>
                </a:ln>
                <a:solidFill>
                  <a:srgbClr val="212427"/>
                </a:solidFill>
                <a:effectLst/>
                <a:uLnTx/>
                <a:uFillTx/>
                <a:latin typeface="Calibri Light" panose="020F0302020204030204" pitchFamily="34" charset="0"/>
                <a:ea typeface="Calibri" panose="020F0502020204030204" pitchFamily="34" charset="0"/>
                <a:cs typeface="Times New Roman" panose="02020603050405020304" pitchFamily="18" charset="0"/>
              </a:rPr>
              <a:t>The individualistic assessments of merit embedded in the medical school admissions process fail to consider the social, economic, and political contexts of each applicant’s performance </a:t>
            </a:r>
            <a:r>
              <a:rPr kumimoji="0" lang="en-CA" sz="2400" b="0" i="0" u="none" strike="noStrike" kern="1200" cap="none" spc="0" normalizeH="0" baseline="30000" noProof="0" dirty="0">
                <a:ln>
                  <a:noFill/>
                </a:ln>
                <a:solidFill>
                  <a:srgbClr val="212427"/>
                </a:solidFill>
                <a:effectLst/>
                <a:uLnTx/>
                <a:uFillTx/>
                <a:latin typeface="Calibri Light" panose="020F0302020204030204" pitchFamily="34" charset="0"/>
                <a:ea typeface="Calibri" panose="020F0502020204030204" pitchFamily="34" charset="0"/>
                <a:cs typeface="Times New Roman" panose="02020603050405020304" pitchFamily="18" charset="0"/>
              </a:rPr>
              <a:t>31</a:t>
            </a:r>
            <a:r>
              <a:rPr kumimoji="0" lang="en-CA" sz="2400" b="0" i="0" u="none" strike="noStrike" kern="1200" cap="none" spc="0" normalizeH="0" baseline="0" noProof="0" dirty="0">
                <a:ln>
                  <a:noFill/>
                </a:ln>
                <a:solidFill>
                  <a:srgbClr val="212427"/>
                </a:solidFill>
                <a:effectLst/>
                <a:uLnTx/>
                <a:uFillTx/>
                <a:latin typeface="Calibri Light" panose="020F0302020204030204" pitchFamily="34" charset="0"/>
                <a:ea typeface="Calibri" panose="020F0502020204030204" pitchFamily="34" charset="0"/>
                <a:cs typeface="Times New Roman" panose="02020603050405020304" pitchFamily="18" charset="0"/>
              </a:rPr>
              <a:t>. In other words, </a:t>
            </a:r>
            <a:r>
              <a:rPr kumimoji="0" lang="en-CA" sz="2400" b="1" i="0" u="none" strike="noStrike" kern="1200" cap="none" spc="0" normalizeH="0" baseline="0" noProof="0" dirty="0">
                <a:ln>
                  <a:noFill/>
                </a:ln>
                <a:solidFill>
                  <a:srgbClr val="212427"/>
                </a:solidFill>
                <a:effectLst/>
                <a:uLnTx/>
                <a:uFillTx/>
                <a:latin typeface="Calibri Light" panose="020F0302020204030204" pitchFamily="34" charset="0"/>
                <a:ea typeface="Calibri" panose="020F0502020204030204" pitchFamily="34" charset="0"/>
                <a:cs typeface="Times New Roman" panose="02020603050405020304" pitchFamily="18" charset="0"/>
              </a:rPr>
              <a:t>there are systemic forces outside individual control that influence an applicant’s performance and ranking in their medical school application.</a:t>
            </a:r>
            <a:endParaRPr kumimoji="0" lang="en-CA" sz="2400" b="1" i="0" u="none" strike="noStrike" kern="1200" cap="none" spc="0" normalizeH="0" baseline="0" noProof="0" dirty="0">
              <a:ln>
                <a:noFill/>
              </a:ln>
              <a:solidFill>
                <a:srgbClr val="212427"/>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011CFFC0-8223-892F-95B3-B0047BAC75DD}"/>
              </a:ext>
            </a:extLst>
          </p:cNvPr>
          <p:cNvSpPr txBox="1"/>
          <p:nvPr/>
        </p:nvSpPr>
        <p:spPr>
          <a:xfrm>
            <a:off x="407368" y="5745818"/>
            <a:ext cx="6336704" cy="369332"/>
          </a:xfrm>
          <a:prstGeom prst="rect">
            <a:avLst/>
          </a:prstGeom>
          <a:noFill/>
        </p:spPr>
        <p:txBody>
          <a:bodyPr wrap="square" rtlCol="0">
            <a:spAutoFit/>
          </a:bodyPr>
          <a:lstStyle/>
          <a:p>
            <a:pPr eaLnBrk="1" fontAlgn="auto" hangingPunct="1">
              <a:spcBef>
                <a:spcPts val="0"/>
              </a:spcBef>
              <a:spcAft>
                <a:spcPts val="0"/>
              </a:spcAft>
            </a:pPr>
            <a:r>
              <a:rPr lang="en-US" dirty="0">
                <a:solidFill>
                  <a:srgbClr val="212427"/>
                </a:solidFill>
                <a:latin typeface="Arial"/>
                <a:ea typeface="+mn-ea"/>
                <a:cs typeface="+mn-cs"/>
              </a:rPr>
              <a:t>From De Freitas, C. et al 2021</a:t>
            </a:r>
            <a:endParaRPr lang="en-CA" dirty="0">
              <a:solidFill>
                <a:srgbClr val="212427"/>
              </a:solidFill>
              <a:latin typeface="Arial"/>
              <a:ea typeface="+mn-ea"/>
              <a:cs typeface="+mn-cs"/>
            </a:endParaRPr>
          </a:p>
        </p:txBody>
      </p:sp>
      <p:sp>
        <p:nvSpPr>
          <p:cNvPr id="9" name="Rectangle 8">
            <a:extLst>
              <a:ext uri="{FF2B5EF4-FFF2-40B4-BE49-F238E27FC236}">
                <a16:creationId xmlns:a16="http://schemas.microsoft.com/office/drawing/2014/main" id="{AC561ED6-E3FF-7981-9B4E-9BE0CA2E01EF}"/>
              </a:ext>
            </a:extLst>
          </p:cNvPr>
          <p:cNvSpPr/>
          <p:nvPr/>
        </p:nvSpPr>
        <p:spPr>
          <a:xfrm>
            <a:off x="5015880" y="836712"/>
            <a:ext cx="6552728" cy="2088232"/>
          </a:xfrm>
          <a:prstGeom prst="rect">
            <a:avLst/>
          </a:prstGeom>
          <a:solidFill>
            <a:srgbClr val="7A003C"/>
          </a:solidFill>
          <a:ln w="25400" cap="flat" cmpd="sng" algn="ctr">
            <a:solidFill>
              <a:srgbClr val="7A003C">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FFFFFF"/>
                </a:solidFill>
                <a:effectLst/>
                <a:uLnTx/>
                <a:uFillTx/>
                <a:latin typeface="Arial"/>
                <a:ea typeface="+mn-ea"/>
                <a:cs typeface="+mn-cs"/>
              </a:rPr>
              <a:t>Hook:</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latin typeface="Arial"/>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FFFFFF"/>
                </a:solidFill>
                <a:effectLst/>
                <a:uLnTx/>
                <a:uFillTx/>
                <a:latin typeface="Arial"/>
                <a:ea typeface="+mn-ea"/>
                <a:cs typeface="+mn-cs"/>
              </a:rPr>
              <a:t>Stop focusing on admissions assessment tests- disparities begin way before that. If we want to promote equity in medical school admissions, we need to understand the whole pre-med trajectory.</a:t>
            </a:r>
            <a:endParaRPr kumimoji="0" lang="en-CA" sz="1800" b="0" i="0" u="none" strike="noStrike" kern="0" cap="none" spc="0" normalizeH="0" baseline="0" noProof="0" dirty="0">
              <a:ln>
                <a:noFill/>
              </a:ln>
              <a:solidFill>
                <a:srgbClr val="FFFFFF"/>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3254810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31858"/>
            <a:ext cx="12192000" cy="726141"/>
          </a:xfrm>
          <a:prstGeom prst="rect">
            <a:avLst/>
          </a:prstGeom>
          <a:solidFill>
            <a:srgbClr val="7A003A"/>
          </a:solidFill>
          <a:ln>
            <a:noFill/>
          </a:ln>
          <a:effectLst>
            <a:innerShdw blurRad="431800" dist="165100" dir="162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pic>
        <p:nvPicPr>
          <p:cNvPr id="15364" name="Picture 8"/>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9713" y="6267450"/>
            <a:ext cx="1679575" cy="450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0" y="13461"/>
            <a:ext cx="12192000" cy="1028758"/>
          </a:xfrm>
          <a:prstGeom prst="rect">
            <a:avLst/>
          </a:prstGeom>
          <a:solidFill>
            <a:srgbClr val="7A003A"/>
          </a:solidFill>
          <a:ln>
            <a:noFill/>
          </a:ln>
          <a:effectLst>
            <a:innerShdw blurRad="431800" dist="165100" dir="54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11" name="Title 1"/>
          <p:cNvSpPr txBox="1">
            <a:spLocks/>
          </p:cNvSpPr>
          <p:nvPr/>
        </p:nvSpPr>
        <p:spPr bwMode="auto">
          <a:xfrm>
            <a:off x="239713" y="147638"/>
            <a:ext cx="11795125" cy="796925"/>
          </a:xfrm>
          <a:prstGeom prst="rect">
            <a:avLst/>
          </a:prstGeom>
          <a:noFill/>
          <a:ln>
            <a:noFill/>
          </a:ln>
          <a:effectLst>
            <a:outerShdw blurRad="50800" dist="38100" dir="2700000" algn="tl" rotWithShape="0">
              <a:srgbClr val="000000">
                <a:alpha val="39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US" dirty="0">
                <a:solidFill>
                  <a:schemeClr val="bg1"/>
                </a:solidFill>
                <a:latin typeface="Univers" panose="020B0503020202020204" pitchFamily="34" charset="0"/>
              </a:rPr>
              <a:t>Today’s Readings</a:t>
            </a:r>
            <a:endParaRPr lang="en-US" cap="small" dirty="0">
              <a:solidFill>
                <a:schemeClr val="bg1"/>
              </a:solidFill>
              <a:latin typeface="Univers" panose="020B0503020202020204" pitchFamily="34" charset="0"/>
            </a:endParaRPr>
          </a:p>
        </p:txBody>
      </p:sp>
      <p:sp>
        <p:nvSpPr>
          <p:cNvPr id="12" name="Title 1"/>
          <p:cNvSpPr txBox="1">
            <a:spLocks/>
          </p:cNvSpPr>
          <p:nvPr/>
        </p:nvSpPr>
        <p:spPr>
          <a:xfrm>
            <a:off x="239713" y="1177925"/>
            <a:ext cx="11795125" cy="4814888"/>
          </a:xfrm>
          <a:prstGeom prst="rect">
            <a:avLst/>
          </a:prstGeom>
          <a:effec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defRPr/>
            </a:pPr>
            <a:endParaRPr lang="en-US" sz="3200" dirty="0">
              <a:latin typeface="+mn-lt"/>
            </a:endParaRPr>
          </a:p>
        </p:txBody>
      </p:sp>
      <p:sp>
        <p:nvSpPr>
          <p:cNvPr id="6" name="Content Placeholder 1">
            <a:extLst>
              <a:ext uri="{FF2B5EF4-FFF2-40B4-BE49-F238E27FC236}">
                <a16:creationId xmlns:a16="http://schemas.microsoft.com/office/drawing/2014/main" id="{E0F149A3-1D15-A6E4-D4A1-6815E73216D0}"/>
              </a:ext>
            </a:extLst>
          </p:cNvPr>
          <p:cNvSpPr txBox="1">
            <a:spLocks/>
          </p:cNvSpPr>
          <p:nvPr/>
        </p:nvSpPr>
        <p:spPr bwMode="auto">
          <a:xfrm>
            <a:off x="407368" y="1628800"/>
            <a:ext cx="6264696" cy="4824536"/>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07000"/>
              </a:lnSpc>
              <a:spcBef>
                <a:spcPts val="0"/>
              </a:spcBef>
              <a:spcAft>
                <a:spcPts val="800"/>
              </a:spcAft>
              <a:buSzPts val="1000"/>
              <a:buFont typeface="+mj-lt"/>
              <a:buAutoNum type="arabicPeriod"/>
              <a:tabLst>
                <a:tab pos="457200" algn="l"/>
              </a:tabLst>
            </a:pPr>
            <a:r>
              <a:rPr lang="en-US" sz="1800">
                <a:latin typeface="Times New Roman" panose="02020603050405020304" pitchFamily="18" charset="0"/>
                <a:ea typeface="Times New Roman" panose="02020603050405020304" pitchFamily="18" charset="0"/>
                <a:cs typeface="Times New Roman" panose="02020603050405020304" pitchFamily="18" charset="0"/>
              </a:rPr>
              <a:t>Lingard L. Joining a conversation: the problem/gap/hook heuristic. Perspect Med Educ 2015;4:252-253 (required reading)</a:t>
            </a:r>
            <a:endParaRPr lang="en-CA" sz="18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Placeholder 5" descr="A picture containing text, screenshot, font, book&#10;&#10;Description automatically generated">
            <a:extLst>
              <a:ext uri="{FF2B5EF4-FFF2-40B4-BE49-F238E27FC236}">
                <a16:creationId xmlns:a16="http://schemas.microsoft.com/office/drawing/2014/main" id="{CB42EBC2-5F19-EA13-39C2-E6E4AE69578E}"/>
              </a:ext>
            </a:extLst>
          </p:cNvPr>
          <p:cNvPicPr>
            <a:picLocks noChangeAspect="1"/>
          </p:cNvPicPr>
          <p:nvPr/>
        </p:nvPicPr>
        <p:blipFill>
          <a:blip r:embed="rId5" cstate="print">
            <a:extLst>
              <a:ext uri="{28A0092B-C50C-407E-A947-70E740481C1C}">
                <a14:useLocalDpi xmlns:a14="http://schemas.microsoft.com/office/drawing/2010/main" val="0"/>
              </a:ext>
            </a:extLst>
          </a:blip>
          <a:srcRect t="4520" b="4520"/>
          <a:stretch>
            <a:fillRect/>
          </a:stretch>
        </p:blipFill>
        <p:spPr>
          <a:xfrm>
            <a:off x="6888088" y="1628801"/>
            <a:ext cx="4829173" cy="4392488"/>
          </a:xfrm>
          <a:prstGeom prst="rect">
            <a:avLst/>
          </a:prstGeom>
        </p:spPr>
      </p:pic>
    </p:spTree>
    <p:custDataLst>
      <p:tags r:id="rId1"/>
    </p:custDataLst>
    <p:extLst>
      <p:ext uri="{BB962C8B-B14F-4D97-AF65-F5344CB8AC3E}">
        <p14:creationId xmlns:p14="http://schemas.microsoft.com/office/powerpoint/2010/main" val="613439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31859"/>
            <a:ext cx="12192000" cy="726141"/>
          </a:xfrm>
          <a:prstGeom prst="rect">
            <a:avLst/>
          </a:prstGeom>
          <a:solidFill>
            <a:srgbClr val="7A003A"/>
          </a:solidFill>
          <a:ln>
            <a:noFill/>
          </a:ln>
          <a:effectLst>
            <a:innerShdw blurRad="431800" dist="165100" dir="162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pic>
        <p:nvPicPr>
          <p:cNvPr id="15364" name="Picture 8"/>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9713" y="6267450"/>
            <a:ext cx="1679575" cy="450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0" y="0"/>
            <a:ext cx="12192000" cy="1042219"/>
          </a:xfrm>
          <a:prstGeom prst="rect">
            <a:avLst/>
          </a:prstGeom>
          <a:solidFill>
            <a:srgbClr val="7A003A"/>
          </a:solidFill>
          <a:ln>
            <a:noFill/>
          </a:ln>
          <a:effectLst>
            <a:innerShdw blurRad="431800" dist="165100" dir="54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11" name="Title 1"/>
          <p:cNvSpPr txBox="1">
            <a:spLocks/>
          </p:cNvSpPr>
          <p:nvPr/>
        </p:nvSpPr>
        <p:spPr bwMode="auto">
          <a:xfrm>
            <a:off x="239713" y="147638"/>
            <a:ext cx="11795125" cy="796925"/>
          </a:xfrm>
          <a:prstGeom prst="rect">
            <a:avLst/>
          </a:prstGeom>
          <a:noFill/>
          <a:ln>
            <a:noFill/>
          </a:ln>
          <a:effectLst>
            <a:outerShdw blurRad="50800" dist="38100" dir="2700000" algn="tl" rotWithShape="0">
              <a:srgbClr val="000000">
                <a:alpha val="39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CA" cap="small" dirty="0">
                <a:solidFill>
                  <a:schemeClr val="bg1"/>
                </a:solidFill>
                <a:latin typeface="Univers Condensed" panose="020B0606020202060204" pitchFamily="34" charset="0"/>
              </a:rPr>
              <a:t>Example</a:t>
            </a:r>
            <a:endParaRPr lang="en-US" cap="small" dirty="0">
              <a:solidFill>
                <a:schemeClr val="bg1"/>
              </a:solidFill>
              <a:latin typeface="Univers Condensed" panose="020B0606020202060204" pitchFamily="34" charset="0"/>
            </a:endParaRPr>
          </a:p>
        </p:txBody>
      </p:sp>
      <p:sp>
        <p:nvSpPr>
          <p:cNvPr id="12" name="Title 1"/>
          <p:cNvSpPr txBox="1">
            <a:spLocks/>
          </p:cNvSpPr>
          <p:nvPr/>
        </p:nvSpPr>
        <p:spPr>
          <a:xfrm>
            <a:off x="239713" y="1177925"/>
            <a:ext cx="11795125" cy="4814888"/>
          </a:xfrm>
          <a:prstGeom prst="rect">
            <a:avLst/>
          </a:prstGeom>
          <a:effec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defRPr/>
            </a:pPr>
            <a:endParaRPr lang="en-US" sz="3200" dirty="0">
              <a:latin typeface="+mn-lt"/>
            </a:endParaRPr>
          </a:p>
        </p:txBody>
      </p:sp>
      <p:sp>
        <p:nvSpPr>
          <p:cNvPr id="5" name="Content Placeholder 4"/>
          <p:cNvSpPr>
            <a:spLocks noGrp="1"/>
          </p:cNvSpPr>
          <p:nvPr>
            <p:ph idx="1"/>
          </p:nvPr>
        </p:nvSpPr>
        <p:spPr>
          <a:xfrm>
            <a:off x="520711" y="1189857"/>
            <a:ext cx="10515600" cy="4351338"/>
          </a:xfrm>
        </p:spPr>
        <p:txBody>
          <a:bodyPr/>
          <a:lstStyle/>
          <a:p>
            <a:r>
              <a:rPr lang="en-US" sz="1900" b="1" dirty="0">
                <a:latin typeface="Univers" panose="020B0503020202020204" pitchFamily="34" charset="0"/>
              </a:rPr>
              <a:t>Topic:</a:t>
            </a:r>
            <a:r>
              <a:rPr lang="en-US" sz="1900" dirty="0">
                <a:latin typeface="Univers" panose="020B0503020202020204" pitchFamily="34" charset="0"/>
              </a:rPr>
              <a:t> Procedural skills training and assessment in pediatrics </a:t>
            </a:r>
          </a:p>
          <a:p>
            <a:r>
              <a:rPr lang="en-US" sz="1900" b="1" dirty="0">
                <a:latin typeface="Univers" panose="020B0503020202020204" pitchFamily="34" charset="0"/>
              </a:rPr>
              <a:t>Problem:</a:t>
            </a:r>
            <a:r>
              <a:rPr lang="en-US" sz="1900" dirty="0">
                <a:latin typeface="Univers" panose="020B0503020202020204" pitchFamily="34" charset="0"/>
              </a:rPr>
              <a:t> Infrequent exposure to procedures in the clinical setting, leading to lack of trainee competence and achievement of assessment requirements.</a:t>
            </a:r>
          </a:p>
          <a:p>
            <a:r>
              <a:rPr lang="en-US" sz="1900" b="1" dirty="0">
                <a:latin typeface="Univers" panose="020B0503020202020204" pitchFamily="34" charset="0"/>
              </a:rPr>
              <a:t>Gap:</a:t>
            </a:r>
            <a:r>
              <a:rPr lang="en-US" sz="1900" dirty="0">
                <a:latin typeface="Univers" panose="020B0503020202020204" pitchFamily="34" charset="0"/>
              </a:rPr>
              <a:t> Literature suggests that there are certain procedures that pediatrics residents are expected to be competent at, but currently are not. Exposure beyond the clinical setting usually includes in-person simulations, but these are resource-intensive (financial, human, space). Hence, programs are exploring other ways of creating opportunities for trainees to be exposed to pediatric procedural skills (e.g., virtual reality), in order to gain competence and achieve assessment requirements.</a:t>
            </a:r>
          </a:p>
          <a:p>
            <a:r>
              <a:rPr lang="en-US" sz="1900" b="1" dirty="0">
                <a:latin typeface="Univers" panose="020B0503020202020204" pitchFamily="34" charset="0"/>
              </a:rPr>
              <a:t>Hook: </a:t>
            </a:r>
            <a:r>
              <a:rPr lang="en-US" sz="1900" dirty="0">
                <a:latin typeface="Univers" panose="020B0503020202020204" pitchFamily="34" charset="0"/>
              </a:rPr>
              <a:t>Procedural skills are an important part of patient care, and if residents are not competent by the end of training, then we are graduating residents who are not ready to perform procedures in practice, which could lead to issues related to patient safety. Also, residents cannot graduate without the necessary number of assessments.</a:t>
            </a:r>
          </a:p>
          <a:p>
            <a:r>
              <a:rPr lang="en-US" sz="1900" dirty="0">
                <a:latin typeface="Univers" panose="020B0503020202020204" pitchFamily="34" charset="0"/>
              </a:rPr>
              <a:t>Lets stop worrying about clinical exposure alone or planning resource intensive and infrequent in-person simulations, rather explore the use virtual simulations as an adjunct to support training and assessments.</a:t>
            </a:r>
            <a:endParaRPr lang="en-CA" sz="1900" dirty="0">
              <a:latin typeface="Univers Condensed Light" panose="020B0306020202040204" pitchFamily="34" charset="0"/>
            </a:endParaRPr>
          </a:p>
        </p:txBody>
      </p:sp>
    </p:spTree>
    <p:custDataLst>
      <p:tags r:id="rId1"/>
    </p:custDataLst>
    <p:extLst>
      <p:ext uri="{BB962C8B-B14F-4D97-AF65-F5344CB8AC3E}">
        <p14:creationId xmlns:p14="http://schemas.microsoft.com/office/powerpoint/2010/main" val="40066967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31858"/>
            <a:ext cx="12192000" cy="726141"/>
          </a:xfrm>
          <a:prstGeom prst="rect">
            <a:avLst/>
          </a:prstGeom>
          <a:solidFill>
            <a:srgbClr val="7A003A"/>
          </a:solidFill>
          <a:ln>
            <a:noFill/>
          </a:ln>
          <a:effectLst>
            <a:innerShdw blurRad="431800" dist="165100" dir="162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pic>
        <p:nvPicPr>
          <p:cNvPr id="15364" name="Picture 8"/>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9713" y="6267450"/>
            <a:ext cx="1679575" cy="450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0" y="0"/>
            <a:ext cx="12192000" cy="1042219"/>
          </a:xfrm>
          <a:prstGeom prst="rect">
            <a:avLst/>
          </a:prstGeom>
          <a:solidFill>
            <a:srgbClr val="7A003A"/>
          </a:solidFill>
          <a:ln>
            <a:noFill/>
          </a:ln>
          <a:effectLst>
            <a:innerShdw blurRad="431800" dist="165100" dir="54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11" name="Title 1"/>
          <p:cNvSpPr txBox="1">
            <a:spLocks/>
          </p:cNvSpPr>
          <p:nvPr/>
        </p:nvSpPr>
        <p:spPr bwMode="auto">
          <a:xfrm>
            <a:off x="1" y="147638"/>
            <a:ext cx="12192000" cy="796925"/>
          </a:xfrm>
          <a:prstGeom prst="rect">
            <a:avLst/>
          </a:prstGeom>
          <a:noFill/>
          <a:ln>
            <a:noFill/>
          </a:ln>
          <a:effectLst>
            <a:outerShdw blurRad="50800" dist="38100" dir="2700000" algn="tl" rotWithShape="0">
              <a:srgbClr val="000000">
                <a:alpha val="39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CA" cap="small" dirty="0">
                <a:solidFill>
                  <a:schemeClr val="bg1"/>
                </a:solidFill>
                <a:latin typeface="Univers Condensed" panose="020B0606020202060204" pitchFamily="34" charset="0"/>
              </a:rPr>
              <a:t>Example: THEN…the research question or objectives</a:t>
            </a:r>
            <a:endParaRPr lang="en-US" cap="small" dirty="0">
              <a:solidFill>
                <a:schemeClr val="bg1"/>
              </a:solidFill>
              <a:latin typeface="Univers Condensed" panose="020B0606020202060204" pitchFamily="34" charset="0"/>
            </a:endParaRPr>
          </a:p>
        </p:txBody>
      </p:sp>
      <p:sp>
        <p:nvSpPr>
          <p:cNvPr id="12" name="Title 1"/>
          <p:cNvSpPr txBox="1">
            <a:spLocks/>
          </p:cNvSpPr>
          <p:nvPr/>
        </p:nvSpPr>
        <p:spPr>
          <a:xfrm>
            <a:off x="239713" y="1177925"/>
            <a:ext cx="11795125" cy="4814888"/>
          </a:xfrm>
          <a:prstGeom prst="rect">
            <a:avLst/>
          </a:prstGeom>
          <a:effec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defRPr/>
            </a:pPr>
            <a:endParaRPr lang="en-US" sz="3200" dirty="0">
              <a:latin typeface="+mn-lt"/>
            </a:endParaRPr>
          </a:p>
        </p:txBody>
      </p:sp>
      <p:sp>
        <p:nvSpPr>
          <p:cNvPr id="5" name="Content Placeholder 4"/>
          <p:cNvSpPr>
            <a:spLocks noGrp="1"/>
          </p:cNvSpPr>
          <p:nvPr>
            <p:ph idx="1"/>
          </p:nvPr>
        </p:nvSpPr>
        <p:spPr>
          <a:xfrm>
            <a:off x="622311" y="1176396"/>
            <a:ext cx="10515600" cy="4351338"/>
          </a:xfrm>
        </p:spPr>
        <p:txBody>
          <a:bodyPr/>
          <a:lstStyle/>
          <a:p>
            <a:r>
              <a:rPr lang="en-CA" b="1" dirty="0">
                <a:latin typeface="Univers Condensed Light" panose="020B0306020202040204" pitchFamily="34" charset="0"/>
              </a:rPr>
              <a:t>Objective:</a:t>
            </a:r>
            <a:r>
              <a:rPr lang="en-CA" dirty="0">
                <a:latin typeface="Univers Condensed Light" panose="020B0306020202040204" pitchFamily="34" charset="0"/>
              </a:rPr>
              <a:t> To explore perceptions regarding the role of immersive virtual reality simulation to support trainees in (a) gaining competence and (b) achieving EPA assessment requirements </a:t>
            </a:r>
          </a:p>
          <a:p>
            <a:r>
              <a:rPr lang="en-CA" b="1" dirty="0">
                <a:latin typeface="Univers Condensed Light" panose="020B0306020202040204" pitchFamily="34" charset="0"/>
              </a:rPr>
              <a:t>Research Questions: </a:t>
            </a:r>
          </a:p>
          <a:p>
            <a:pPr lvl="1"/>
            <a:r>
              <a:rPr lang="en-CA" sz="2800" dirty="0">
                <a:latin typeface="Univers Condensed Light" panose="020B0306020202040204" pitchFamily="34" charset="0"/>
              </a:rPr>
              <a:t>Based on faculty experience going through an IVR scenario, What are the similarities and differences between the IVR and clinical environments, in terms of functional and structural fidelity?</a:t>
            </a:r>
          </a:p>
          <a:p>
            <a:pPr lvl="1"/>
            <a:r>
              <a:rPr lang="en-CA" sz="2800" dirty="0">
                <a:latin typeface="Univers Condensed Light" panose="020B0306020202040204" pitchFamily="34" charset="0"/>
              </a:rPr>
              <a:t>What is the potential role of IVR for assessment purposes to support residents achieve assessment requirements set by the Royal College?</a:t>
            </a:r>
          </a:p>
        </p:txBody>
      </p:sp>
    </p:spTree>
    <p:custDataLst>
      <p:tags r:id="rId1"/>
    </p:custDataLst>
    <p:extLst>
      <p:ext uri="{BB962C8B-B14F-4D97-AF65-F5344CB8AC3E}">
        <p14:creationId xmlns:p14="http://schemas.microsoft.com/office/powerpoint/2010/main" val="2514964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31858"/>
            <a:ext cx="12192000" cy="726141"/>
          </a:xfrm>
          <a:prstGeom prst="rect">
            <a:avLst/>
          </a:prstGeom>
          <a:solidFill>
            <a:srgbClr val="7A003A"/>
          </a:solidFill>
          <a:ln>
            <a:noFill/>
          </a:ln>
          <a:effectLst>
            <a:innerShdw blurRad="431800" dist="165100" dir="162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pic>
        <p:nvPicPr>
          <p:cNvPr id="15364" name="Picture 8"/>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9713" y="6267450"/>
            <a:ext cx="1679575" cy="450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0" y="0"/>
            <a:ext cx="12192000" cy="1042219"/>
          </a:xfrm>
          <a:prstGeom prst="rect">
            <a:avLst/>
          </a:prstGeom>
          <a:solidFill>
            <a:srgbClr val="7A003A"/>
          </a:solidFill>
          <a:ln>
            <a:noFill/>
          </a:ln>
          <a:effectLst>
            <a:innerShdw blurRad="431800" dist="165100" dir="54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11" name="Title 1"/>
          <p:cNvSpPr txBox="1">
            <a:spLocks/>
          </p:cNvSpPr>
          <p:nvPr/>
        </p:nvSpPr>
        <p:spPr bwMode="auto">
          <a:xfrm>
            <a:off x="239713" y="147638"/>
            <a:ext cx="11795125" cy="796925"/>
          </a:xfrm>
          <a:prstGeom prst="rect">
            <a:avLst/>
          </a:prstGeom>
          <a:noFill/>
          <a:ln>
            <a:noFill/>
          </a:ln>
          <a:effectLst>
            <a:outerShdw blurRad="50800" dist="38100" dir="2700000" algn="tl" rotWithShape="0">
              <a:srgbClr val="000000">
                <a:alpha val="39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CA" cap="small" dirty="0">
                <a:solidFill>
                  <a:schemeClr val="bg1"/>
                </a:solidFill>
                <a:latin typeface="Univers Condensed" panose="020B0606020202060204" pitchFamily="34" charset="0"/>
              </a:rPr>
              <a:t>PGH Heuristic + Your Research</a:t>
            </a:r>
            <a:endParaRPr lang="en-US" cap="small" dirty="0">
              <a:solidFill>
                <a:schemeClr val="bg1"/>
              </a:solidFill>
              <a:latin typeface="Univers Condensed" panose="020B0606020202060204" pitchFamily="34" charset="0"/>
            </a:endParaRPr>
          </a:p>
        </p:txBody>
      </p:sp>
      <p:sp>
        <p:nvSpPr>
          <p:cNvPr id="12" name="Title 1"/>
          <p:cNvSpPr txBox="1">
            <a:spLocks/>
          </p:cNvSpPr>
          <p:nvPr/>
        </p:nvSpPr>
        <p:spPr>
          <a:xfrm>
            <a:off x="239713" y="1177925"/>
            <a:ext cx="11795125" cy="4814888"/>
          </a:xfrm>
          <a:prstGeom prst="rect">
            <a:avLst/>
          </a:prstGeom>
          <a:effec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defRPr/>
            </a:pPr>
            <a:endParaRPr lang="en-US" sz="3200" dirty="0">
              <a:latin typeface="+mn-lt"/>
            </a:endParaRPr>
          </a:p>
        </p:txBody>
      </p:sp>
      <p:pic>
        <p:nvPicPr>
          <p:cNvPr id="3" name="Picture 2">
            <a:extLst>
              <a:ext uri="{FF2B5EF4-FFF2-40B4-BE49-F238E27FC236}">
                <a16:creationId xmlns:a16="http://schemas.microsoft.com/office/drawing/2014/main" id="{2A5A7A6B-1A22-2607-1B43-E52AAE657602}"/>
              </a:ext>
            </a:extLst>
          </p:cNvPr>
          <p:cNvPicPr>
            <a:picLocks noChangeAspect="1"/>
          </p:cNvPicPr>
          <p:nvPr/>
        </p:nvPicPr>
        <p:blipFill>
          <a:blip r:embed="rId5"/>
          <a:stretch>
            <a:fillRect/>
          </a:stretch>
        </p:blipFill>
        <p:spPr>
          <a:xfrm>
            <a:off x="859607" y="1369350"/>
            <a:ext cx="10227619" cy="4042944"/>
          </a:xfrm>
          <a:prstGeom prst="rect">
            <a:avLst/>
          </a:prstGeom>
        </p:spPr>
      </p:pic>
      <p:sp>
        <p:nvSpPr>
          <p:cNvPr id="6" name="TextBox 5">
            <a:extLst>
              <a:ext uri="{FF2B5EF4-FFF2-40B4-BE49-F238E27FC236}">
                <a16:creationId xmlns:a16="http://schemas.microsoft.com/office/drawing/2014/main" id="{9C44B8FB-7075-C980-E747-FC390CEE9AF4}"/>
              </a:ext>
            </a:extLst>
          </p:cNvPr>
          <p:cNvSpPr txBox="1"/>
          <p:nvPr/>
        </p:nvSpPr>
        <p:spPr>
          <a:xfrm>
            <a:off x="1367608" y="5645656"/>
            <a:ext cx="9456784" cy="369332"/>
          </a:xfrm>
          <a:prstGeom prst="rect">
            <a:avLst/>
          </a:prstGeom>
          <a:noFill/>
        </p:spPr>
        <p:txBody>
          <a:bodyPr wrap="square" rtlCol="0">
            <a:spAutoFit/>
          </a:bodyPr>
          <a:lstStyle/>
          <a:p>
            <a:r>
              <a:rPr lang="en-US" dirty="0">
                <a:latin typeface="Univers" panose="020B0503020202020204" pitchFamily="34" charset="0"/>
              </a:rPr>
              <a:t>Research Question (responds to one part of “Gap”, doesn’t need to cover it all)</a:t>
            </a:r>
            <a:endParaRPr lang="en-CA" dirty="0">
              <a:latin typeface="Univers" panose="020B0503020202020204" pitchFamily="34" charset="0"/>
            </a:endParaRPr>
          </a:p>
        </p:txBody>
      </p:sp>
    </p:spTree>
    <p:custDataLst>
      <p:tags r:id="rId1"/>
    </p:custDataLst>
    <p:extLst>
      <p:ext uri="{BB962C8B-B14F-4D97-AF65-F5344CB8AC3E}">
        <p14:creationId xmlns:p14="http://schemas.microsoft.com/office/powerpoint/2010/main" val="780855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3563"/>
            <a:ext cx="12192000" cy="5555556"/>
          </a:xfrm>
          <a:prstGeom prst="rect">
            <a:avLst/>
          </a:prstGeom>
          <a:solidFill>
            <a:srgbClr val="7A003A"/>
          </a:solidFill>
          <a:ln>
            <a:noFill/>
          </a:ln>
          <a:effectLst>
            <a:innerShdw blurRad="1270000" dist="63500" dir="5400000">
              <a:prstClr val="black">
                <a:alpha val="37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3" name="Subtitle 2"/>
          <p:cNvSpPr>
            <a:spLocks noGrp="1"/>
          </p:cNvSpPr>
          <p:nvPr>
            <p:ph type="subTitle" idx="1"/>
          </p:nvPr>
        </p:nvSpPr>
        <p:spPr>
          <a:xfrm>
            <a:off x="509588" y="4984750"/>
            <a:ext cx="11333162" cy="384175"/>
          </a:xfrm>
          <a:effectLst>
            <a:outerShdw blurRad="50800" dist="38100" dir="8100000" algn="tr" rotWithShape="0">
              <a:srgbClr val="000000">
                <a:alpha val="39999"/>
              </a:srgbClr>
            </a:outerShdw>
          </a:effectLst>
        </p:spPr>
        <p:txBody>
          <a:bodyPr anchor="ctr"/>
          <a:lstStyle/>
          <a:p>
            <a:pPr algn="r" fontAlgn="auto">
              <a:spcAft>
                <a:spcPts val="0"/>
              </a:spcAft>
              <a:defRPr/>
            </a:pPr>
            <a:r>
              <a:rPr lang="en-US" b="1" dirty="0">
                <a:solidFill>
                  <a:schemeClr val="bg1"/>
                </a:solidFill>
                <a:latin typeface="Univers Condensed Light" panose="020B0306020202040204" pitchFamily="34" charset="0"/>
                <a:ea typeface="+mn-ea"/>
                <a:cs typeface="+mn-cs"/>
              </a:rPr>
              <a:t>Instructors:</a:t>
            </a:r>
            <a:r>
              <a:rPr lang="en-US" dirty="0">
                <a:solidFill>
                  <a:schemeClr val="bg1"/>
                </a:solidFill>
                <a:latin typeface="Univers Condensed Light" panose="020B0306020202040204" pitchFamily="34" charset="0"/>
                <a:ea typeface="+mn-ea"/>
                <a:cs typeface="+mn-cs"/>
              </a:rPr>
              <a:t> Drs </a:t>
            </a:r>
            <a:r>
              <a:rPr lang="en-US" dirty="0" err="1">
                <a:solidFill>
                  <a:schemeClr val="bg1"/>
                </a:solidFill>
                <a:latin typeface="Univers Condensed Light" panose="020B0306020202040204" pitchFamily="34" charset="0"/>
                <a:ea typeface="+mn-ea"/>
                <a:cs typeface="+mn-cs"/>
              </a:rPr>
              <a:t>Elif</a:t>
            </a:r>
            <a:r>
              <a:rPr lang="en-US" dirty="0">
                <a:solidFill>
                  <a:schemeClr val="bg1"/>
                </a:solidFill>
                <a:latin typeface="Univers Condensed Light" panose="020B0306020202040204" pitchFamily="34" charset="0"/>
                <a:ea typeface="+mn-ea"/>
                <a:cs typeface="+mn-cs"/>
              </a:rPr>
              <a:t> </a:t>
            </a:r>
            <a:r>
              <a:rPr lang="en-US" dirty="0" err="1">
                <a:solidFill>
                  <a:schemeClr val="bg1"/>
                </a:solidFill>
                <a:latin typeface="Univers Condensed Light" panose="020B0306020202040204" pitchFamily="34" charset="0"/>
                <a:ea typeface="+mn-ea"/>
                <a:cs typeface="+mn-cs"/>
              </a:rPr>
              <a:t>Bilgic</a:t>
            </a:r>
            <a:r>
              <a:rPr lang="en-US" dirty="0">
                <a:solidFill>
                  <a:schemeClr val="bg1"/>
                </a:solidFill>
                <a:latin typeface="Univers Condensed Light" panose="020B0306020202040204" pitchFamily="34" charset="0"/>
                <a:ea typeface="+mn-ea"/>
                <a:cs typeface="+mn-cs"/>
              </a:rPr>
              <a:t> and Anita Acai; </a:t>
            </a:r>
            <a:r>
              <a:rPr lang="en-US" b="1" dirty="0">
                <a:solidFill>
                  <a:schemeClr val="bg1"/>
                </a:solidFill>
                <a:latin typeface="Univers Condensed Light" panose="020B0306020202040204" pitchFamily="34" charset="0"/>
                <a:ea typeface="+mn-ea"/>
                <a:cs typeface="+mn-cs"/>
              </a:rPr>
              <a:t>Acknowledgment:</a:t>
            </a:r>
            <a:r>
              <a:rPr lang="en-US" dirty="0">
                <a:solidFill>
                  <a:schemeClr val="bg1"/>
                </a:solidFill>
                <a:latin typeface="Univers Condensed Light" panose="020B0306020202040204" pitchFamily="34" charset="0"/>
                <a:ea typeface="+mn-ea"/>
                <a:cs typeface="+mn-cs"/>
              </a:rPr>
              <a:t> Dr Meredith Vanstone </a:t>
            </a:r>
          </a:p>
        </p:txBody>
      </p:sp>
      <p:sp>
        <p:nvSpPr>
          <p:cNvPr id="2" name="Title 1"/>
          <p:cNvSpPr>
            <a:spLocks noGrp="1"/>
          </p:cNvSpPr>
          <p:nvPr>
            <p:ph type="ctrTitle"/>
          </p:nvPr>
        </p:nvSpPr>
        <p:spPr>
          <a:xfrm>
            <a:off x="509588" y="2317750"/>
            <a:ext cx="10823574" cy="2536825"/>
          </a:xfrm>
          <a:effectLst>
            <a:outerShdw blurRad="50800" dist="38100" dir="2700000" algn="tl" rotWithShape="0">
              <a:srgbClr val="000000">
                <a:alpha val="39999"/>
              </a:srgbClr>
            </a:outerShdw>
          </a:effectLst>
        </p:spPr>
        <p:txBody>
          <a:bodyPr/>
          <a:lstStyle/>
          <a:p>
            <a:pPr algn="l" fontAlgn="auto">
              <a:spcAft>
                <a:spcPts val="0"/>
              </a:spcAft>
              <a:defRPr/>
            </a:pPr>
            <a:r>
              <a:rPr lang="en-CA" sz="6600" cap="all" dirty="0">
                <a:solidFill>
                  <a:schemeClr val="bg1"/>
                </a:solidFill>
                <a:latin typeface="Univers Condensed" panose="020B0606020202060204" pitchFamily="34" charset="0"/>
                <a:ea typeface="+mj-ea"/>
                <a:cs typeface="+mj-cs"/>
              </a:rPr>
              <a:t>Thank you</a:t>
            </a:r>
            <a:br>
              <a:rPr lang="en-CA" sz="6600" cap="all" dirty="0">
                <a:solidFill>
                  <a:schemeClr val="bg1"/>
                </a:solidFill>
                <a:latin typeface="Univers Condensed" panose="020B0606020202060204" pitchFamily="34" charset="0"/>
                <a:ea typeface="+mj-ea"/>
                <a:cs typeface="+mj-cs"/>
              </a:rPr>
            </a:br>
            <a:br>
              <a:rPr lang="en-CA" sz="6600" cap="all" dirty="0">
                <a:solidFill>
                  <a:schemeClr val="bg1"/>
                </a:solidFill>
                <a:latin typeface="Univers Condensed" panose="020B0606020202060204" pitchFamily="34" charset="0"/>
                <a:ea typeface="+mj-ea"/>
                <a:cs typeface="+mj-cs"/>
              </a:rPr>
            </a:br>
            <a:r>
              <a:rPr lang="en-CA" sz="6600" cap="all" dirty="0">
                <a:solidFill>
                  <a:schemeClr val="bg1"/>
                </a:solidFill>
                <a:latin typeface="Univers Condensed" panose="020B0606020202060204" pitchFamily="34" charset="0"/>
                <a:ea typeface="+mj-ea"/>
                <a:cs typeface="+mj-cs"/>
              </a:rPr>
              <a:t>Problem-Gap-Hook: Effective Scholarly Writing</a:t>
            </a:r>
            <a:endParaRPr lang="en-US" sz="6600" cap="all" dirty="0">
              <a:solidFill>
                <a:schemeClr val="bg1"/>
              </a:solidFill>
              <a:latin typeface="Univers Condensed" panose="020B0606020202060204" pitchFamily="34" charset="0"/>
              <a:ea typeface="+mj-ea"/>
              <a:cs typeface="+mj-cs"/>
            </a:endParaRPr>
          </a:p>
        </p:txBody>
      </p:sp>
      <p:cxnSp>
        <p:nvCxnSpPr>
          <p:cNvPr id="9" name="Straight Connector 8"/>
          <p:cNvCxnSpPr>
            <a:cxnSpLocks noChangeShapeType="1"/>
          </p:cNvCxnSpPr>
          <p:nvPr/>
        </p:nvCxnSpPr>
        <p:spPr bwMode="auto">
          <a:xfrm>
            <a:off x="-14288" y="4724400"/>
            <a:ext cx="12220576" cy="0"/>
          </a:xfrm>
          <a:prstGeom prst="line">
            <a:avLst/>
          </a:prstGeom>
          <a:noFill/>
          <a:ln w="19050">
            <a:solidFill>
              <a:srgbClr val="FFFFFF"/>
            </a:solidFill>
            <a:miter lim="800000"/>
            <a:headEnd/>
            <a:tailEnd/>
          </a:ln>
          <a:effectLst>
            <a:outerShdw blurRad="50800" dist="38100" dir="5400000" algn="t" rotWithShape="0">
              <a:srgbClr val="000000">
                <a:alpha val="39999"/>
              </a:srgbClr>
            </a:outerShdw>
          </a:effectLst>
          <a:extLst>
            <a:ext uri="{909E8E84-426E-40dd-AFC4-6F175D3DCCD1}">
              <a14:hiddenFill xmlns="" xmlns:a14="http://schemas.microsoft.com/office/drawing/2010/main">
                <a:noFill/>
              </a14:hiddenFill>
            </a:ext>
          </a:extLst>
        </p:spPr>
      </p:cxnSp>
      <p:pic>
        <p:nvPicPr>
          <p:cNvPr id="6" name="Picture 5" descr="Shape&#10;&#10;Description automatically generated">
            <a:extLst>
              <a:ext uri="{FF2B5EF4-FFF2-40B4-BE49-F238E27FC236}">
                <a16:creationId xmlns:a16="http://schemas.microsoft.com/office/drawing/2014/main" id="{26522690-1AC9-2180-0DF3-EF0E1F5C8833}"/>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997318" y="5807412"/>
            <a:ext cx="2060947" cy="823610"/>
          </a:xfrm>
          <a:prstGeom prst="rect">
            <a:avLst/>
          </a:prstGeom>
        </p:spPr>
      </p:pic>
      <p:pic>
        <p:nvPicPr>
          <p:cNvPr id="8" name="Picture 7" descr="Logo, company name&#10;&#10;Description automatically generated">
            <a:extLst>
              <a:ext uri="{FF2B5EF4-FFF2-40B4-BE49-F238E27FC236}">
                <a16:creationId xmlns:a16="http://schemas.microsoft.com/office/drawing/2014/main" id="{5F48A30F-FE01-0125-AE67-FE98B254A762}"/>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10389389" y="5807412"/>
            <a:ext cx="1499616" cy="832104"/>
          </a:xfrm>
          <a:prstGeom prst="rect">
            <a:avLst/>
          </a:prstGeom>
        </p:spPr>
      </p:pic>
      <p:cxnSp>
        <p:nvCxnSpPr>
          <p:cNvPr id="11" name="Straight Connector 10">
            <a:extLst>
              <a:ext uri="{FF2B5EF4-FFF2-40B4-BE49-F238E27FC236}">
                <a16:creationId xmlns:a16="http://schemas.microsoft.com/office/drawing/2014/main" id="{ED3CECE6-4E07-75A7-1C81-7B9D63EFEEBE}"/>
              </a:ext>
            </a:extLst>
          </p:cNvPr>
          <p:cNvCxnSpPr>
            <a:cxnSpLocks/>
          </p:cNvCxnSpPr>
          <p:nvPr/>
        </p:nvCxnSpPr>
        <p:spPr>
          <a:xfrm>
            <a:off x="10239375" y="5788362"/>
            <a:ext cx="0" cy="851154"/>
          </a:xfrm>
          <a:prstGeom prst="line">
            <a:avLst/>
          </a:prstGeom>
          <a:ln w="19050">
            <a:solidFill>
              <a:srgbClr val="7A003A"/>
            </a:solidFill>
          </a:ln>
        </p:spPr>
        <p:style>
          <a:lnRef idx="2">
            <a:schemeClr val="dk1"/>
          </a:lnRef>
          <a:fillRef idx="0">
            <a:schemeClr val="dk1"/>
          </a:fillRef>
          <a:effectRef idx="1">
            <a:schemeClr val="dk1"/>
          </a:effectRef>
          <a:fontRef idx="minor">
            <a:schemeClr val="tx1"/>
          </a:fontRef>
        </p:style>
      </p:cxnSp>
    </p:spTree>
    <p:custDataLst>
      <p:tags r:id="rId1"/>
    </p:custDataLst>
    <p:extLst>
      <p:ext uri="{BB962C8B-B14F-4D97-AF65-F5344CB8AC3E}">
        <p14:creationId xmlns:p14="http://schemas.microsoft.com/office/powerpoint/2010/main" val="12617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31858"/>
            <a:ext cx="12192000" cy="726141"/>
          </a:xfrm>
          <a:prstGeom prst="rect">
            <a:avLst/>
          </a:prstGeom>
          <a:solidFill>
            <a:srgbClr val="7A003A"/>
          </a:solidFill>
          <a:ln>
            <a:noFill/>
          </a:ln>
          <a:effectLst>
            <a:innerShdw blurRad="431800" dist="165100" dir="162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pic>
        <p:nvPicPr>
          <p:cNvPr id="15364" name="Picture 8"/>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9713" y="6267450"/>
            <a:ext cx="1679575" cy="450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0" y="0"/>
            <a:ext cx="12192000" cy="1042219"/>
          </a:xfrm>
          <a:prstGeom prst="rect">
            <a:avLst/>
          </a:prstGeom>
          <a:solidFill>
            <a:srgbClr val="7A003A"/>
          </a:solidFill>
          <a:ln>
            <a:noFill/>
          </a:ln>
          <a:effectLst>
            <a:innerShdw blurRad="431800" dist="165100" dir="54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11" name="Title 1"/>
          <p:cNvSpPr txBox="1">
            <a:spLocks/>
          </p:cNvSpPr>
          <p:nvPr/>
        </p:nvSpPr>
        <p:spPr bwMode="auto">
          <a:xfrm>
            <a:off x="239713" y="147638"/>
            <a:ext cx="11795125" cy="796925"/>
          </a:xfrm>
          <a:prstGeom prst="rect">
            <a:avLst/>
          </a:prstGeom>
          <a:noFill/>
          <a:ln>
            <a:noFill/>
          </a:ln>
          <a:effectLst>
            <a:outerShdw blurRad="50800" dist="38100" dir="2700000" algn="tl" rotWithShape="0">
              <a:srgbClr val="000000">
                <a:alpha val="39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CA" cap="small" dirty="0">
                <a:solidFill>
                  <a:schemeClr val="bg1"/>
                </a:solidFill>
                <a:latin typeface="Univers Condensed" panose="020B0606020202060204" pitchFamily="34" charset="0"/>
              </a:rPr>
              <a:t>Agenda</a:t>
            </a:r>
            <a:endParaRPr lang="en-US" cap="small" dirty="0">
              <a:solidFill>
                <a:schemeClr val="bg1"/>
              </a:solidFill>
              <a:latin typeface="Univers Condensed" panose="020B0606020202060204" pitchFamily="34" charset="0"/>
            </a:endParaRPr>
          </a:p>
        </p:txBody>
      </p:sp>
      <p:sp>
        <p:nvSpPr>
          <p:cNvPr id="12" name="Title 1"/>
          <p:cNvSpPr txBox="1">
            <a:spLocks/>
          </p:cNvSpPr>
          <p:nvPr/>
        </p:nvSpPr>
        <p:spPr>
          <a:xfrm>
            <a:off x="239713" y="1177925"/>
            <a:ext cx="11795125" cy="4814888"/>
          </a:xfrm>
          <a:prstGeom prst="rect">
            <a:avLst/>
          </a:prstGeom>
          <a:effec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defRPr/>
            </a:pPr>
            <a:endParaRPr lang="en-US" sz="3200" dirty="0">
              <a:latin typeface="+mn-lt"/>
            </a:endParaRPr>
          </a:p>
        </p:txBody>
      </p:sp>
      <p:sp>
        <p:nvSpPr>
          <p:cNvPr id="5" name="Content Placeholder 4"/>
          <p:cNvSpPr>
            <a:spLocks noGrp="1"/>
          </p:cNvSpPr>
          <p:nvPr>
            <p:ph idx="1"/>
          </p:nvPr>
        </p:nvSpPr>
        <p:spPr>
          <a:xfrm>
            <a:off x="622311" y="1176396"/>
            <a:ext cx="10515600" cy="4351338"/>
          </a:xfrm>
        </p:spPr>
        <p:txBody>
          <a:bodyPr/>
          <a:lstStyle/>
          <a:p>
            <a:pPr>
              <a:buFontTx/>
              <a:buChar char="-"/>
            </a:pPr>
            <a:r>
              <a:rPr lang="en-CA" sz="2800" dirty="0">
                <a:latin typeface="Univers Condensed Light" panose="020B0306020202040204" pitchFamily="34" charset="0"/>
              </a:rPr>
              <a:t>Introduce concept of Problem/Gap/Hook (PGH)</a:t>
            </a:r>
          </a:p>
          <a:p>
            <a:pPr>
              <a:buFontTx/>
              <a:buChar char="-"/>
            </a:pPr>
            <a:r>
              <a:rPr lang="en-CA" dirty="0">
                <a:latin typeface="Univers Condensed Light" panose="020B0306020202040204" pitchFamily="34" charset="0"/>
              </a:rPr>
              <a:t>Group activity: Developing a problem-gap-hook </a:t>
            </a:r>
          </a:p>
          <a:p>
            <a:pPr>
              <a:buFontTx/>
              <a:buChar char="-"/>
            </a:pPr>
            <a:r>
              <a:rPr lang="en-CA" sz="2800" dirty="0">
                <a:latin typeface="Univers Condensed Light" panose="020B0306020202040204" pitchFamily="34" charset="0"/>
              </a:rPr>
              <a:t>Exchange ideas with the bigger group</a:t>
            </a:r>
          </a:p>
        </p:txBody>
      </p:sp>
    </p:spTree>
    <p:custDataLst>
      <p:tags r:id="rId1"/>
    </p:custDataLst>
    <p:extLst>
      <p:ext uri="{BB962C8B-B14F-4D97-AF65-F5344CB8AC3E}">
        <p14:creationId xmlns:p14="http://schemas.microsoft.com/office/powerpoint/2010/main" val="4122651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31858"/>
            <a:ext cx="12192000" cy="726141"/>
          </a:xfrm>
          <a:prstGeom prst="rect">
            <a:avLst/>
          </a:prstGeom>
          <a:solidFill>
            <a:srgbClr val="7A003A"/>
          </a:solidFill>
          <a:ln>
            <a:noFill/>
          </a:ln>
          <a:effectLst>
            <a:innerShdw blurRad="431800" dist="165100" dir="162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pic>
        <p:nvPicPr>
          <p:cNvPr id="15364" name="Picture 8"/>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9713" y="6267450"/>
            <a:ext cx="1679575" cy="450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0" y="0"/>
            <a:ext cx="12192000" cy="1042219"/>
          </a:xfrm>
          <a:prstGeom prst="rect">
            <a:avLst/>
          </a:prstGeom>
          <a:solidFill>
            <a:srgbClr val="7A003A"/>
          </a:solidFill>
          <a:ln>
            <a:noFill/>
          </a:ln>
          <a:effectLst>
            <a:innerShdw blurRad="431800" dist="165100" dir="54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11" name="Title 1"/>
          <p:cNvSpPr txBox="1">
            <a:spLocks/>
          </p:cNvSpPr>
          <p:nvPr/>
        </p:nvSpPr>
        <p:spPr bwMode="auto">
          <a:xfrm>
            <a:off x="239713" y="147638"/>
            <a:ext cx="11795125" cy="796925"/>
          </a:xfrm>
          <a:prstGeom prst="rect">
            <a:avLst/>
          </a:prstGeom>
          <a:noFill/>
          <a:ln>
            <a:noFill/>
          </a:ln>
          <a:effectLst>
            <a:outerShdw blurRad="50800" dist="38100" dir="2700000" algn="tl" rotWithShape="0">
              <a:srgbClr val="000000">
                <a:alpha val="39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CA" cap="small" dirty="0">
                <a:solidFill>
                  <a:schemeClr val="bg1"/>
                </a:solidFill>
                <a:latin typeface="Univers Condensed" panose="020B0606020202060204" pitchFamily="34" charset="0"/>
              </a:rPr>
              <a:t>What makes academic writing effective?</a:t>
            </a:r>
            <a:endParaRPr lang="en-US" cap="small" dirty="0">
              <a:solidFill>
                <a:schemeClr val="bg1"/>
              </a:solidFill>
              <a:latin typeface="Univers Condensed" panose="020B0606020202060204" pitchFamily="34" charset="0"/>
            </a:endParaRPr>
          </a:p>
        </p:txBody>
      </p:sp>
      <p:sp>
        <p:nvSpPr>
          <p:cNvPr id="12" name="Title 1"/>
          <p:cNvSpPr txBox="1">
            <a:spLocks/>
          </p:cNvSpPr>
          <p:nvPr/>
        </p:nvSpPr>
        <p:spPr>
          <a:xfrm>
            <a:off x="239713" y="1177925"/>
            <a:ext cx="11795125" cy="4814888"/>
          </a:xfrm>
          <a:prstGeom prst="rect">
            <a:avLst/>
          </a:prstGeom>
          <a:effec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defRPr/>
            </a:pPr>
            <a:endParaRPr lang="en-US" sz="3200" dirty="0">
              <a:latin typeface="+mn-lt"/>
            </a:endParaRPr>
          </a:p>
        </p:txBody>
      </p:sp>
      <p:sp>
        <p:nvSpPr>
          <p:cNvPr id="5" name="Content Placeholder 4"/>
          <p:cNvSpPr>
            <a:spLocks noGrp="1"/>
          </p:cNvSpPr>
          <p:nvPr>
            <p:ph idx="1"/>
          </p:nvPr>
        </p:nvSpPr>
        <p:spPr>
          <a:xfrm>
            <a:off x="622311" y="1176396"/>
            <a:ext cx="10515600" cy="4351338"/>
          </a:xfrm>
        </p:spPr>
        <p:txBody>
          <a:bodyPr/>
          <a:lstStyle/>
          <a:p>
            <a:pPr marL="0" indent="0">
              <a:buNone/>
            </a:pPr>
            <a:r>
              <a:rPr lang="en-CA" sz="2800" dirty="0">
                <a:latin typeface="Univers Condensed Light" panose="020B0306020202040204" pitchFamily="34" charset="0"/>
              </a:rPr>
              <a:t>Same thing that makes all writing effective:</a:t>
            </a:r>
          </a:p>
          <a:p>
            <a:r>
              <a:rPr lang="en-CA" sz="2800" dirty="0">
                <a:latin typeface="Univers Condensed Light" panose="020B0306020202040204" pitchFamily="34" charset="0"/>
              </a:rPr>
              <a:t>Clear and easy to understand</a:t>
            </a:r>
          </a:p>
          <a:p>
            <a:r>
              <a:rPr lang="en-CA" sz="2800" dirty="0">
                <a:latin typeface="Univers Condensed Light" panose="020B0306020202040204" pitchFamily="34" charset="0"/>
              </a:rPr>
              <a:t>Tailored to audience</a:t>
            </a:r>
          </a:p>
          <a:p>
            <a:r>
              <a:rPr lang="en-CA" sz="2800" dirty="0">
                <a:latin typeface="Univers Condensed Light" panose="020B0306020202040204" pitchFamily="34" charset="0"/>
              </a:rPr>
              <a:t>Makes a sound argument</a:t>
            </a:r>
          </a:p>
          <a:p>
            <a:r>
              <a:rPr lang="en-CA" sz="2800" dirty="0">
                <a:latin typeface="Univers Condensed Light" panose="020B0306020202040204" pitchFamily="34" charset="0"/>
              </a:rPr>
              <a:t>Effectively martials evidence to support argument</a:t>
            </a:r>
          </a:p>
        </p:txBody>
      </p:sp>
    </p:spTree>
    <p:custDataLst>
      <p:tags r:id="rId1"/>
    </p:custDataLst>
    <p:extLst>
      <p:ext uri="{BB962C8B-B14F-4D97-AF65-F5344CB8AC3E}">
        <p14:creationId xmlns:p14="http://schemas.microsoft.com/office/powerpoint/2010/main" val="1029783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31858"/>
            <a:ext cx="12192000" cy="726141"/>
          </a:xfrm>
          <a:prstGeom prst="rect">
            <a:avLst/>
          </a:prstGeom>
          <a:solidFill>
            <a:srgbClr val="7A003A"/>
          </a:solidFill>
          <a:ln>
            <a:noFill/>
          </a:ln>
          <a:effectLst>
            <a:innerShdw blurRad="431800" dist="165100" dir="162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pic>
        <p:nvPicPr>
          <p:cNvPr id="15364" name="Picture 8"/>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9713" y="6267450"/>
            <a:ext cx="1679575" cy="450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0" y="0"/>
            <a:ext cx="12192000" cy="1042219"/>
          </a:xfrm>
          <a:prstGeom prst="rect">
            <a:avLst/>
          </a:prstGeom>
          <a:solidFill>
            <a:srgbClr val="7A003A"/>
          </a:solidFill>
          <a:ln>
            <a:noFill/>
          </a:ln>
          <a:effectLst>
            <a:innerShdw blurRad="431800" dist="165100" dir="54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11" name="Title 1"/>
          <p:cNvSpPr txBox="1">
            <a:spLocks/>
          </p:cNvSpPr>
          <p:nvPr/>
        </p:nvSpPr>
        <p:spPr bwMode="auto">
          <a:xfrm>
            <a:off x="239713" y="147638"/>
            <a:ext cx="11795125" cy="796925"/>
          </a:xfrm>
          <a:prstGeom prst="rect">
            <a:avLst/>
          </a:prstGeom>
          <a:noFill/>
          <a:ln>
            <a:noFill/>
          </a:ln>
          <a:effectLst>
            <a:outerShdw blurRad="50800" dist="38100" dir="2700000" algn="tl" rotWithShape="0">
              <a:srgbClr val="000000">
                <a:alpha val="39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CA" cap="small" dirty="0">
                <a:solidFill>
                  <a:schemeClr val="bg1"/>
                </a:solidFill>
                <a:latin typeface="Univers Condensed" panose="020B0606020202060204" pitchFamily="34" charset="0"/>
              </a:rPr>
              <a:t>The Problem/Gap/Hook Heuristic (Lingard)</a:t>
            </a:r>
            <a:endParaRPr lang="en-US" cap="small" dirty="0">
              <a:solidFill>
                <a:schemeClr val="bg1"/>
              </a:solidFill>
              <a:latin typeface="Univers Condensed" panose="020B0606020202060204" pitchFamily="34" charset="0"/>
            </a:endParaRPr>
          </a:p>
        </p:txBody>
      </p:sp>
      <p:sp>
        <p:nvSpPr>
          <p:cNvPr id="12" name="Title 1"/>
          <p:cNvSpPr txBox="1">
            <a:spLocks/>
          </p:cNvSpPr>
          <p:nvPr/>
        </p:nvSpPr>
        <p:spPr>
          <a:xfrm>
            <a:off x="239713" y="1177925"/>
            <a:ext cx="11795125" cy="4814888"/>
          </a:xfrm>
          <a:prstGeom prst="rect">
            <a:avLst/>
          </a:prstGeom>
          <a:effec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defRPr/>
            </a:pPr>
            <a:endParaRPr lang="en-US" sz="3200" dirty="0">
              <a:latin typeface="+mn-lt"/>
            </a:endParaRPr>
          </a:p>
        </p:txBody>
      </p:sp>
      <p:sp>
        <p:nvSpPr>
          <p:cNvPr id="5" name="Content Placeholder 4"/>
          <p:cNvSpPr>
            <a:spLocks noGrp="1"/>
          </p:cNvSpPr>
          <p:nvPr>
            <p:ph idx="1"/>
          </p:nvPr>
        </p:nvSpPr>
        <p:spPr>
          <a:xfrm>
            <a:off x="622311" y="1176396"/>
            <a:ext cx="10515600" cy="4351338"/>
          </a:xfrm>
        </p:spPr>
        <p:txBody>
          <a:bodyPr/>
          <a:lstStyle/>
          <a:p>
            <a:r>
              <a:rPr lang="en-CA" dirty="0">
                <a:latin typeface="Univers Condensed Light" panose="020B0306020202040204" pitchFamily="34" charset="0"/>
              </a:rPr>
              <a:t>Versatile, adaptable to any genre of writing</a:t>
            </a:r>
          </a:p>
          <a:p>
            <a:r>
              <a:rPr lang="en-CA" dirty="0">
                <a:latin typeface="Univers Condensed Light" panose="020B0306020202040204" pitchFamily="34" charset="0"/>
              </a:rPr>
              <a:t>Particularly effective for:</a:t>
            </a:r>
          </a:p>
          <a:p>
            <a:pPr lvl="1"/>
            <a:r>
              <a:rPr lang="en-CA" sz="2800" dirty="0">
                <a:latin typeface="Univers Condensed Light" panose="020B0306020202040204" pitchFamily="34" charset="0"/>
              </a:rPr>
              <a:t>Abstracts</a:t>
            </a:r>
          </a:p>
          <a:p>
            <a:pPr lvl="1"/>
            <a:r>
              <a:rPr lang="en-CA" sz="2800" dirty="0">
                <a:latin typeface="Univers Condensed Light" panose="020B0306020202040204" pitchFamily="34" charset="0"/>
              </a:rPr>
              <a:t>Manuscripts</a:t>
            </a:r>
          </a:p>
          <a:p>
            <a:pPr lvl="1"/>
            <a:r>
              <a:rPr lang="en-CA" sz="2800" dirty="0">
                <a:latin typeface="Univers Condensed Light" panose="020B0306020202040204" pitchFamily="34" charset="0"/>
              </a:rPr>
              <a:t>Grant applications</a:t>
            </a:r>
          </a:p>
          <a:p>
            <a:pPr lvl="1"/>
            <a:r>
              <a:rPr lang="en-CA" sz="2800" dirty="0">
                <a:latin typeface="Univers Condensed Light" panose="020B0306020202040204" pitchFamily="34" charset="0"/>
              </a:rPr>
              <a:t>Presentations</a:t>
            </a:r>
          </a:p>
        </p:txBody>
      </p:sp>
    </p:spTree>
    <p:custDataLst>
      <p:tags r:id="rId1"/>
    </p:custDataLst>
    <p:extLst>
      <p:ext uri="{BB962C8B-B14F-4D97-AF65-F5344CB8AC3E}">
        <p14:creationId xmlns:p14="http://schemas.microsoft.com/office/powerpoint/2010/main" val="3087916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31858"/>
            <a:ext cx="12192000" cy="726141"/>
          </a:xfrm>
          <a:prstGeom prst="rect">
            <a:avLst/>
          </a:prstGeom>
          <a:solidFill>
            <a:srgbClr val="7A003A"/>
          </a:solidFill>
          <a:ln>
            <a:noFill/>
          </a:ln>
          <a:effectLst>
            <a:innerShdw blurRad="431800" dist="165100" dir="162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pic>
        <p:nvPicPr>
          <p:cNvPr id="15364" name="Picture 8"/>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9713" y="6267450"/>
            <a:ext cx="1679575" cy="450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0" y="0"/>
            <a:ext cx="12192000" cy="1042219"/>
          </a:xfrm>
          <a:prstGeom prst="rect">
            <a:avLst/>
          </a:prstGeom>
          <a:solidFill>
            <a:srgbClr val="7A003A"/>
          </a:solidFill>
          <a:ln>
            <a:noFill/>
          </a:ln>
          <a:effectLst>
            <a:innerShdw blurRad="431800" dist="165100" dir="54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11" name="Title 1"/>
          <p:cNvSpPr txBox="1">
            <a:spLocks/>
          </p:cNvSpPr>
          <p:nvPr/>
        </p:nvSpPr>
        <p:spPr bwMode="auto">
          <a:xfrm>
            <a:off x="239713" y="147638"/>
            <a:ext cx="11795125" cy="796925"/>
          </a:xfrm>
          <a:prstGeom prst="rect">
            <a:avLst/>
          </a:prstGeom>
          <a:noFill/>
          <a:ln>
            <a:noFill/>
          </a:ln>
          <a:effectLst>
            <a:outerShdw blurRad="50800" dist="38100" dir="2700000" algn="tl" rotWithShape="0">
              <a:srgbClr val="000000">
                <a:alpha val="39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CA" cap="small" dirty="0">
                <a:solidFill>
                  <a:schemeClr val="bg1"/>
                </a:solidFill>
                <a:latin typeface="Univers Condensed" panose="020B0606020202060204" pitchFamily="34" charset="0"/>
              </a:rPr>
              <a:t>PGH Heuristic + Your Research</a:t>
            </a:r>
            <a:endParaRPr lang="en-US" cap="small" dirty="0">
              <a:solidFill>
                <a:schemeClr val="bg1"/>
              </a:solidFill>
              <a:latin typeface="Univers Condensed" panose="020B0606020202060204" pitchFamily="34" charset="0"/>
            </a:endParaRPr>
          </a:p>
        </p:txBody>
      </p:sp>
      <p:sp>
        <p:nvSpPr>
          <p:cNvPr id="12" name="Title 1"/>
          <p:cNvSpPr txBox="1">
            <a:spLocks/>
          </p:cNvSpPr>
          <p:nvPr/>
        </p:nvSpPr>
        <p:spPr>
          <a:xfrm>
            <a:off x="239713" y="1177925"/>
            <a:ext cx="11795125" cy="4814888"/>
          </a:xfrm>
          <a:prstGeom prst="rect">
            <a:avLst/>
          </a:prstGeom>
          <a:effec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defRPr/>
            </a:pPr>
            <a:endParaRPr lang="en-US" sz="3200" dirty="0">
              <a:latin typeface="+mn-lt"/>
            </a:endParaRPr>
          </a:p>
        </p:txBody>
      </p:sp>
      <p:pic>
        <p:nvPicPr>
          <p:cNvPr id="3" name="Picture 2">
            <a:extLst>
              <a:ext uri="{FF2B5EF4-FFF2-40B4-BE49-F238E27FC236}">
                <a16:creationId xmlns:a16="http://schemas.microsoft.com/office/drawing/2014/main" id="{2A5A7A6B-1A22-2607-1B43-E52AAE657602}"/>
              </a:ext>
            </a:extLst>
          </p:cNvPr>
          <p:cNvPicPr>
            <a:picLocks noChangeAspect="1"/>
          </p:cNvPicPr>
          <p:nvPr/>
        </p:nvPicPr>
        <p:blipFill>
          <a:blip r:embed="rId5"/>
          <a:stretch>
            <a:fillRect/>
          </a:stretch>
        </p:blipFill>
        <p:spPr>
          <a:xfrm>
            <a:off x="859607" y="1369350"/>
            <a:ext cx="10227619" cy="4042944"/>
          </a:xfrm>
          <a:prstGeom prst="rect">
            <a:avLst/>
          </a:prstGeom>
        </p:spPr>
      </p:pic>
      <p:sp>
        <p:nvSpPr>
          <p:cNvPr id="6" name="TextBox 5">
            <a:extLst>
              <a:ext uri="{FF2B5EF4-FFF2-40B4-BE49-F238E27FC236}">
                <a16:creationId xmlns:a16="http://schemas.microsoft.com/office/drawing/2014/main" id="{9C44B8FB-7075-C980-E747-FC390CEE9AF4}"/>
              </a:ext>
            </a:extLst>
          </p:cNvPr>
          <p:cNvSpPr txBox="1"/>
          <p:nvPr/>
        </p:nvSpPr>
        <p:spPr>
          <a:xfrm>
            <a:off x="1367608" y="5645656"/>
            <a:ext cx="9456784" cy="369332"/>
          </a:xfrm>
          <a:prstGeom prst="rect">
            <a:avLst/>
          </a:prstGeom>
          <a:noFill/>
        </p:spPr>
        <p:txBody>
          <a:bodyPr wrap="square" rtlCol="0">
            <a:spAutoFit/>
          </a:bodyPr>
          <a:lstStyle/>
          <a:p>
            <a:r>
              <a:rPr lang="en-US" dirty="0">
                <a:latin typeface="Univers" panose="020B0503020202020204" pitchFamily="34" charset="0"/>
              </a:rPr>
              <a:t>Research Question (responds to one part of “Gap”, doesn’t need to cover it all)</a:t>
            </a:r>
            <a:endParaRPr lang="en-CA" dirty="0">
              <a:latin typeface="Univers" panose="020B0503020202020204" pitchFamily="34" charset="0"/>
            </a:endParaRPr>
          </a:p>
        </p:txBody>
      </p:sp>
    </p:spTree>
    <p:custDataLst>
      <p:tags r:id="rId1"/>
    </p:custDataLst>
    <p:extLst>
      <p:ext uri="{BB962C8B-B14F-4D97-AF65-F5344CB8AC3E}">
        <p14:creationId xmlns:p14="http://schemas.microsoft.com/office/powerpoint/2010/main" val="2656393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31858"/>
            <a:ext cx="12192000" cy="726141"/>
          </a:xfrm>
          <a:prstGeom prst="rect">
            <a:avLst/>
          </a:prstGeom>
          <a:solidFill>
            <a:srgbClr val="7A003A"/>
          </a:solidFill>
          <a:ln>
            <a:noFill/>
          </a:ln>
          <a:effectLst>
            <a:innerShdw blurRad="431800" dist="165100" dir="162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pic>
        <p:nvPicPr>
          <p:cNvPr id="15364" name="Picture 8"/>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9713" y="6267450"/>
            <a:ext cx="1679575" cy="450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0" y="0"/>
            <a:ext cx="12192000" cy="1042219"/>
          </a:xfrm>
          <a:prstGeom prst="rect">
            <a:avLst/>
          </a:prstGeom>
          <a:solidFill>
            <a:srgbClr val="7A003A"/>
          </a:solidFill>
          <a:ln>
            <a:noFill/>
          </a:ln>
          <a:effectLst>
            <a:innerShdw blurRad="431800" dist="165100" dir="54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11" name="Title 1"/>
          <p:cNvSpPr txBox="1">
            <a:spLocks/>
          </p:cNvSpPr>
          <p:nvPr/>
        </p:nvSpPr>
        <p:spPr bwMode="auto">
          <a:xfrm>
            <a:off x="239713" y="147638"/>
            <a:ext cx="11795125" cy="796925"/>
          </a:xfrm>
          <a:prstGeom prst="rect">
            <a:avLst/>
          </a:prstGeom>
          <a:noFill/>
          <a:ln>
            <a:noFill/>
          </a:ln>
          <a:effectLst>
            <a:outerShdw blurRad="50800" dist="38100" dir="2700000" algn="tl" rotWithShape="0">
              <a:srgbClr val="000000">
                <a:alpha val="39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endParaRPr lang="en-US" cap="small" dirty="0">
              <a:solidFill>
                <a:schemeClr val="bg1"/>
              </a:solidFill>
              <a:latin typeface="Univers Condensed" panose="020B0606020202060204" pitchFamily="34" charset="0"/>
            </a:endParaRPr>
          </a:p>
        </p:txBody>
      </p:sp>
      <p:sp>
        <p:nvSpPr>
          <p:cNvPr id="12" name="Title 1"/>
          <p:cNvSpPr txBox="1">
            <a:spLocks/>
          </p:cNvSpPr>
          <p:nvPr/>
        </p:nvSpPr>
        <p:spPr>
          <a:xfrm>
            <a:off x="239713" y="1177925"/>
            <a:ext cx="11795125" cy="4814888"/>
          </a:xfrm>
          <a:prstGeom prst="rect">
            <a:avLst/>
          </a:prstGeom>
          <a:effec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defRPr/>
            </a:pPr>
            <a:endParaRPr lang="en-US" sz="3200" dirty="0">
              <a:latin typeface="+mn-lt"/>
            </a:endParaRPr>
          </a:p>
        </p:txBody>
      </p:sp>
      <p:sp>
        <p:nvSpPr>
          <p:cNvPr id="8" name="Text Placeholder 1">
            <a:extLst>
              <a:ext uri="{FF2B5EF4-FFF2-40B4-BE49-F238E27FC236}">
                <a16:creationId xmlns:a16="http://schemas.microsoft.com/office/drawing/2014/main" id="{9585630F-386F-385D-161D-AB785F932F8C}"/>
              </a:ext>
            </a:extLst>
          </p:cNvPr>
          <p:cNvSpPr txBox="1">
            <a:spLocks/>
          </p:cNvSpPr>
          <p:nvPr/>
        </p:nvSpPr>
        <p:spPr>
          <a:xfrm>
            <a:off x="1703710" y="1177811"/>
            <a:ext cx="8784580" cy="4680818"/>
          </a:xfrm>
          <a:prstGeom prst="rect">
            <a:avLst/>
          </a:prstGeom>
        </p:spPr>
        <p:txBody>
          <a:bodyPr vert="horz" lIns="91440" tIns="45720" rIns="91440" bIns="45720" rtlCol="0" anchor="ctr">
            <a:normAutofit fontScale="77500" lnSpcReduction="20000"/>
          </a:bodyPr>
          <a:lstStyle>
            <a:lvl1pPr marL="0" indent="0" algn="l" defTabSz="914400" rtl="0" eaLnBrk="1" latinLnBrk="0" hangingPunct="1">
              <a:spcBef>
                <a:spcPts val="1200"/>
              </a:spcBef>
              <a:buFont typeface="Arial" panose="020B0604020202020204" pitchFamily="34" charset="0"/>
              <a:buNone/>
              <a:defRPr sz="4000" b="0" i="0" kern="1200" baseline="0">
                <a:solidFill>
                  <a:schemeClr val="bg1"/>
                </a:solidFill>
                <a:latin typeface="+mn-lt"/>
                <a:ea typeface="+mn-ea"/>
                <a:cs typeface="+mn-cs"/>
              </a:defRPr>
            </a:lvl1pPr>
            <a:lvl2pPr marL="457200" indent="0" algn="l" defTabSz="914400" rtl="0" eaLnBrk="1" latinLnBrk="0" hangingPunct="1">
              <a:spcBef>
                <a:spcPts val="1200"/>
              </a:spcBef>
              <a:buFont typeface="Arial" panose="020B0604020202020204" pitchFamily="34" charset="0"/>
              <a:buNone/>
              <a:defRPr sz="3600" kern="1200">
                <a:solidFill>
                  <a:schemeClr val="bg1"/>
                </a:solidFill>
                <a:latin typeface="+mn-lt"/>
                <a:ea typeface="+mn-ea"/>
                <a:cs typeface="+mn-cs"/>
              </a:defRPr>
            </a:lvl2pPr>
            <a:lvl3pPr marL="914400" indent="0" algn="l" defTabSz="914400" rtl="0" eaLnBrk="1" latinLnBrk="0" hangingPunct="1">
              <a:spcBef>
                <a:spcPts val="1200"/>
              </a:spcBef>
              <a:buFont typeface="Arial" panose="020B0604020202020204" pitchFamily="34" charset="0"/>
              <a:buNone/>
              <a:defRPr sz="3200" kern="1200">
                <a:solidFill>
                  <a:schemeClr val="bg1"/>
                </a:solidFill>
                <a:latin typeface="+mn-lt"/>
                <a:ea typeface="+mn-ea"/>
                <a:cs typeface="+mn-cs"/>
              </a:defRPr>
            </a:lvl3pPr>
            <a:lvl4pPr marL="1371600" indent="0" algn="l" defTabSz="914400" rtl="0" eaLnBrk="1" latinLnBrk="0" hangingPunct="1">
              <a:spcBef>
                <a:spcPts val="1200"/>
              </a:spcBef>
              <a:buFont typeface="Arial" panose="020B0604020202020204" pitchFamily="34" charset="0"/>
              <a:buNone/>
              <a:defRPr sz="2800" kern="1200">
                <a:solidFill>
                  <a:schemeClr val="bg1"/>
                </a:solidFill>
                <a:latin typeface="+mn-lt"/>
                <a:ea typeface="+mn-ea"/>
                <a:cs typeface="+mn-cs"/>
              </a:defRPr>
            </a:lvl4pPr>
            <a:lvl5pPr marL="1828800" indent="0" algn="l" defTabSz="914400" rtl="0" eaLnBrk="1" latinLnBrk="0" hangingPunct="1">
              <a:spcBef>
                <a:spcPts val="1200"/>
              </a:spcBef>
              <a:buFont typeface="Arial" panose="020B0604020202020204" pitchFamily="34" charset="0"/>
              <a:buNone/>
              <a:defRPr sz="2800" kern="1200">
                <a:solidFill>
                  <a:schemeClr val="bg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chemeClr val="tx1"/>
                </a:solidFill>
                <a:effectLst/>
                <a:uLnTx/>
                <a:uFillTx/>
                <a:latin typeface="Univers" panose="020B0503020202020204" pitchFamily="34" charset="0"/>
              </a:rPr>
              <a:t>“Your audience will have evolving impressions of what constitutes a problem that matters in the world, and you need to have your finger on the pulse of this evolving social context as you do your literature review. Are you writing about a problem that is inarguably novel, one that is actively being worked on, or one that might be perceived by some readers to be already solved?” </a:t>
            </a:r>
          </a:p>
          <a:p>
            <a:pPr marL="0" marR="0" lvl="0" indent="0" algn="r"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endParaRPr kumimoji="0" lang="en-US" sz="4000" b="0" i="0" u="none" strike="noStrike" kern="1200" cap="none" spc="0" normalizeH="0" baseline="0" noProof="0" dirty="0">
              <a:ln>
                <a:noFill/>
              </a:ln>
              <a:solidFill>
                <a:schemeClr val="tx1"/>
              </a:solidFill>
              <a:effectLst/>
              <a:uLnTx/>
              <a:uFillTx/>
              <a:latin typeface="Univers" panose="020B0503020202020204" pitchFamily="34" charset="0"/>
            </a:endParaRPr>
          </a:p>
          <a:p>
            <a:pPr marL="0" marR="0" lvl="0" indent="0" algn="r"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chemeClr val="tx1"/>
                </a:solidFill>
                <a:effectLst/>
                <a:uLnTx/>
                <a:uFillTx/>
                <a:latin typeface="Univers" panose="020B0503020202020204" pitchFamily="34" charset="0"/>
              </a:rPr>
              <a:t>(Lingard &amp; Driessen)</a:t>
            </a:r>
            <a:endParaRPr kumimoji="0" lang="en-CA" sz="4000" b="0" i="0" u="none" strike="noStrike" kern="1200" cap="none" spc="0" normalizeH="0" baseline="0" noProof="0" dirty="0">
              <a:ln>
                <a:noFill/>
              </a:ln>
              <a:solidFill>
                <a:schemeClr val="tx1"/>
              </a:solidFill>
              <a:effectLst/>
              <a:uLnTx/>
              <a:uFillTx/>
              <a:latin typeface="Univers" panose="020B0503020202020204" pitchFamily="34" charset="0"/>
            </a:endParaRPr>
          </a:p>
        </p:txBody>
      </p:sp>
    </p:spTree>
    <p:custDataLst>
      <p:tags r:id="rId1"/>
    </p:custDataLst>
    <p:extLst>
      <p:ext uri="{BB962C8B-B14F-4D97-AF65-F5344CB8AC3E}">
        <p14:creationId xmlns:p14="http://schemas.microsoft.com/office/powerpoint/2010/main" val="4214680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31858"/>
            <a:ext cx="12192000" cy="726141"/>
          </a:xfrm>
          <a:prstGeom prst="rect">
            <a:avLst/>
          </a:prstGeom>
          <a:solidFill>
            <a:srgbClr val="7A003A"/>
          </a:solidFill>
          <a:ln>
            <a:noFill/>
          </a:ln>
          <a:effectLst>
            <a:innerShdw blurRad="431800" dist="165100" dir="162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pic>
        <p:nvPicPr>
          <p:cNvPr id="15364" name="Picture 8"/>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9713" y="6267450"/>
            <a:ext cx="1679575" cy="450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0" y="0"/>
            <a:ext cx="12192000" cy="1042219"/>
          </a:xfrm>
          <a:prstGeom prst="rect">
            <a:avLst/>
          </a:prstGeom>
          <a:solidFill>
            <a:srgbClr val="7A003A"/>
          </a:solidFill>
          <a:ln>
            <a:noFill/>
          </a:ln>
          <a:effectLst>
            <a:innerShdw blurRad="431800" dist="165100" dir="54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11" name="Title 1"/>
          <p:cNvSpPr txBox="1">
            <a:spLocks/>
          </p:cNvSpPr>
          <p:nvPr/>
        </p:nvSpPr>
        <p:spPr bwMode="auto">
          <a:xfrm>
            <a:off x="239713" y="147638"/>
            <a:ext cx="11795125" cy="796925"/>
          </a:xfrm>
          <a:prstGeom prst="rect">
            <a:avLst/>
          </a:prstGeom>
          <a:noFill/>
          <a:ln>
            <a:noFill/>
          </a:ln>
          <a:effectLst>
            <a:outerShdw blurRad="50800" dist="38100" dir="2700000" algn="tl" rotWithShape="0">
              <a:srgbClr val="000000">
                <a:alpha val="39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CA" cap="small" dirty="0">
                <a:solidFill>
                  <a:schemeClr val="bg1"/>
                </a:solidFill>
                <a:latin typeface="Univers Condensed" panose="020B0606020202060204" pitchFamily="34" charset="0"/>
              </a:rPr>
              <a:t>The Problem</a:t>
            </a:r>
            <a:endParaRPr lang="en-US" cap="small" dirty="0">
              <a:solidFill>
                <a:schemeClr val="bg1"/>
              </a:solidFill>
              <a:latin typeface="Univers Condensed" panose="020B0606020202060204" pitchFamily="34" charset="0"/>
            </a:endParaRPr>
          </a:p>
        </p:txBody>
      </p:sp>
      <p:sp>
        <p:nvSpPr>
          <p:cNvPr id="12" name="Title 1"/>
          <p:cNvSpPr txBox="1">
            <a:spLocks/>
          </p:cNvSpPr>
          <p:nvPr/>
        </p:nvSpPr>
        <p:spPr>
          <a:xfrm>
            <a:off x="239713" y="1177925"/>
            <a:ext cx="11795125" cy="4814888"/>
          </a:xfrm>
          <a:prstGeom prst="rect">
            <a:avLst/>
          </a:prstGeom>
          <a:effec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defRPr/>
            </a:pPr>
            <a:endParaRPr lang="en-US" sz="3200" dirty="0">
              <a:latin typeface="+mn-lt"/>
            </a:endParaRPr>
          </a:p>
        </p:txBody>
      </p:sp>
      <p:sp>
        <p:nvSpPr>
          <p:cNvPr id="2" name="Content Placeholder 1">
            <a:extLst>
              <a:ext uri="{FF2B5EF4-FFF2-40B4-BE49-F238E27FC236}">
                <a16:creationId xmlns:a16="http://schemas.microsoft.com/office/drawing/2014/main" id="{B488C843-F71E-2089-9932-2775D7825BDA}"/>
              </a:ext>
            </a:extLst>
          </p:cNvPr>
          <p:cNvSpPr txBox="1">
            <a:spLocks/>
          </p:cNvSpPr>
          <p:nvPr/>
        </p:nvSpPr>
        <p:spPr bwMode="auto">
          <a:xfrm>
            <a:off x="441053" y="1358119"/>
            <a:ext cx="11309894" cy="4454499"/>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Univers" panose="020B0503020202020204" pitchFamily="34" charset="0"/>
              </a:rPr>
              <a:t>Not the same as the topic. Problem identifies one aspect of that topic.</a:t>
            </a:r>
          </a:p>
          <a:p>
            <a:pPr marL="0" indent="0">
              <a:buNone/>
            </a:pPr>
            <a:endParaRPr lang="en-US" dirty="0">
              <a:latin typeface="Univers" panose="020B0503020202020204" pitchFamily="34" charset="0"/>
            </a:endParaRPr>
          </a:p>
          <a:p>
            <a:r>
              <a:rPr lang="en-US" b="1" dirty="0">
                <a:latin typeface="Univers" panose="020B0503020202020204" pitchFamily="34" charset="0"/>
              </a:rPr>
              <a:t>Example 1: </a:t>
            </a:r>
            <a:r>
              <a:rPr lang="en-US" dirty="0">
                <a:latin typeface="Univers" panose="020B0503020202020204" pitchFamily="34" charset="0"/>
              </a:rPr>
              <a:t>Mistreatment and abuse of health professional trainees is a topic. Problems might be:</a:t>
            </a:r>
          </a:p>
          <a:p>
            <a:pPr lvl="1"/>
            <a:r>
              <a:rPr lang="en-US" sz="2800" dirty="0">
                <a:latin typeface="Univers" panose="020B0503020202020204" pitchFamily="34" charset="0"/>
              </a:rPr>
              <a:t>Lack of reporting</a:t>
            </a:r>
          </a:p>
          <a:p>
            <a:pPr lvl="1"/>
            <a:r>
              <a:rPr lang="en-US" sz="2800" dirty="0">
                <a:latin typeface="Univers" panose="020B0503020202020204" pitchFamily="34" charset="0"/>
              </a:rPr>
              <a:t>We don’t know how to effectively remediate</a:t>
            </a:r>
          </a:p>
          <a:p>
            <a:pPr lvl="1"/>
            <a:r>
              <a:rPr lang="en-US" sz="2800" dirty="0">
                <a:latin typeface="Univers" panose="020B0503020202020204" pitchFamily="34" charset="0"/>
              </a:rPr>
              <a:t>Some learners are targeted more often than others</a:t>
            </a:r>
          </a:p>
          <a:p>
            <a:pPr lvl="1"/>
            <a:r>
              <a:rPr lang="en-US" sz="2800" dirty="0">
                <a:latin typeface="Univers" panose="020B0503020202020204" pitchFamily="34" charset="0"/>
              </a:rPr>
              <a:t>After decades of documenting this problem, nothing has changed</a:t>
            </a:r>
          </a:p>
          <a:p>
            <a:pPr lvl="1"/>
            <a:endParaRPr lang="en-CA" dirty="0">
              <a:latin typeface="Univers" panose="020B0503020202020204" pitchFamily="34" charset="0"/>
            </a:endParaRPr>
          </a:p>
        </p:txBody>
      </p:sp>
    </p:spTree>
    <p:custDataLst>
      <p:tags r:id="rId1"/>
    </p:custDataLst>
    <p:extLst>
      <p:ext uri="{BB962C8B-B14F-4D97-AF65-F5344CB8AC3E}">
        <p14:creationId xmlns:p14="http://schemas.microsoft.com/office/powerpoint/2010/main" val="1613083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31858"/>
            <a:ext cx="12192000" cy="726141"/>
          </a:xfrm>
          <a:prstGeom prst="rect">
            <a:avLst/>
          </a:prstGeom>
          <a:solidFill>
            <a:srgbClr val="7A003A"/>
          </a:solidFill>
          <a:ln>
            <a:noFill/>
          </a:ln>
          <a:effectLst>
            <a:innerShdw blurRad="431800" dist="165100" dir="162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pic>
        <p:nvPicPr>
          <p:cNvPr id="15364" name="Picture 8"/>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9713" y="6267450"/>
            <a:ext cx="1679575" cy="450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Rectangle 9"/>
          <p:cNvSpPr/>
          <p:nvPr/>
        </p:nvSpPr>
        <p:spPr>
          <a:xfrm>
            <a:off x="0" y="0"/>
            <a:ext cx="12192000" cy="1042219"/>
          </a:xfrm>
          <a:prstGeom prst="rect">
            <a:avLst/>
          </a:prstGeom>
          <a:solidFill>
            <a:srgbClr val="7A003A"/>
          </a:solidFill>
          <a:ln>
            <a:noFill/>
          </a:ln>
          <a:effectLst>
            <a:innerShdw blurRad="431800" dist="165100" dir="5400000">
              <a:prstClr val="black">
                <a:alpha val="2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cap="all" dirty="0">
              <a:latin typeface="Arial" panose="020B0604020202020204" pitchFamily="34" charset="0"/>
            </a:endParaRPr>
          </a:p>
        </p:txBody>
      </p:sp>
      <p:sp>
        <p:nvSpPr>
          <p:cNvPr id="11" name="Title 1"/>
          <p:cNvSpPr txBox="1">
            <a:spLocks/>
          </p:cNvSpPr>
          <p:nvPr/>
        </p:nvSpPr>
        <p:spPr bwMode="auto">
          <a:xfrm>
            <a:off x="239713" y="147638"/>
            <a:ext cx="11795125" cy="796925"/>
          </a:xfrm>
          <a:prstGeom prst="rect">
            <a:avLst/>
          </a:prstGeom>
          <a:noFill/>
          <a:ln>
            <a:noFill/>
          </a:ln>
          <a:effectLst>
            <a:outerShdw blurRad="50800" dist="38100" dir="2700000" algn="tl" rotWithShape="0">
              <a:srgbClr val="000000">
                <a:alpha val="39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CA" cap="small" dirty="0">
                <a:solidFill>
                  <a:schemeClr val="bg1"/>
                </a:solidFill>
                <a:latin typeface="Univers Condensed" panose="020B0606020202060204" pitchFamily="34" charset="0"/>
              </a:rPr>
              <a:t>The Problem</a:t>
            </a:r>
            <a:endParaRPr lang="en-US" cap="small" dirty="0">
              <a:solidFill>
                <a:schemeClr val="bg1"/>
              </a:solidFill>
              <a:latin typeface="Univers Condensed" panose="020B0606020202060204" pitchFamily="34" charset="0"/>
            </a:endParaRPr>
          </a:p>
        </p:txBody>
      </p:sp>
      <p:sp>
        <p:nvSpPr>
          <p:cNvPr id="12" name="Title 1"/>
          <p:cNvSpPr txBox="1">
            <a:spLocks/>
          </p:cNvSpPr>
          <p:nvPr/>
        </p:nvSpPr>
        <p:spPr>
          <a:xfrm>
            <a:off x="239713" y="1177925"/>
            <a:ext cx="11795125" cy="4814888"/>
          </a:xfrm>
          <a:prstGeom prst="rect">
            <a:avLst/>
          </a:prstGeom>
          <a:effec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lnSpc>
                <a:spcPct val="100000"/>
              </a:lnSpc>
              <a:spcAft>
                <a:spcPts val="0"/>
              </a:spcAft>
              <a:defRPr/>
            </a:pPr>
            <a:endParaRPr lang="en-US" sz="3200" dirty="0">
              <a:latin typeface="+mn-lt"/>
            </a:endParaRPr>
          </a:p>
        </p:txBody>
      </p:sp>
      <p:sp>
        <p:nvSpPr>
          <p:cNvPr id="2" name="Content Placeholder 1">
            <a:extLst>
              <a:ext uri="{FF2B5EF4-FFF2-40B4-BE49-F238E27FC236}">
                <a16:creationId xmlns:a16="http://schemas.microsoft.com/office/drawing/2014/main" id="{B488C843-F71E-2089-9932-2775D7825BDA}"/>
              </a:ext>
            </a:extLst>
          </p:cNvPr>
          <p:cNvSpPr txBox="1">
            <a:spLocks/>
          </p:cNvSpPr>
          <p:nvPr/>
        </p:nvSpPr>
        <p:spPr bwMode="auto">
          <a:xfrm>
            <a:off x="441053" y="1358119"/>
            <a:ext cx="11309894" cy="4454499"/>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Univers" panose="020B0503020202020204" pitchFamily="34" charset="0"/>
              </a:rPr>
              <a:t>Not the same as the topic. Problem identifies one aspect of that topic.</a:t>
            </a:r>
          </a:p>
          <a:p>
            <a:pPr marL="0" indent="0">
              <a:buNone/>
            </a:pPr>
            <a:endParaRPr lang="en-US" b="1" dirty="0">
              <a:latin typeface="Univers" panose="020B0503020202020204" pitchFamily="34" charset="0"/>
            </a:endParaRPr>
          </a:p>
          <a:p>
            <a:r>
              <a:rPr lang="en-US" b="1" dirty="0">
                <a:latin typeface="Univers" panose="020B0503020202020204" pitchFamily="34" charset="0"/>
              </a:rPr>
              <a:t>Example 2: </a:t>
            </a:r>
            <a:r>
              <a:rPr lang="en-US" dirty="0">
                <a:latin typeface="Univers" panose="020B0503020202020204" pitchFamily="34" charset="0"/>
              </a:rPr>
              <a:t>Procedural skills training and assessment in pediatrics is a topic. Problems might be:</a:t>
            </a:r>
          </a:p>
          <a:p>
            <a:pPr lvl="1"/>
            <a:r>
              <a:rPr lang="en-US" sz="2800" dirty="0">
                <a:latin typeface="Univers" panose="020B0503020202020204" pitchFamily="34" charset="0"/>
              </a:rPr>
              <a:t>Infrequent exposure to procedures in the clinical setting</a:t>
            </a:r>
          </a:p>
          <a:p>
            <a:pPr lvl="1"/>
            <a:r>
              <a:rPr lang="en-US" sz="2800" dirty="0">
                <a:latin typeface="Univers" panose="020B0503020202020204" pitchFamily="34" charset="0"/>
              </a:rPr>
              <a:t>Number of assessments (e.g., EPA assessment) that residents need to complete is too many</a:t>
            </a:r>
          </a:p>
          <a:p>
            <a:pPr lvl="1"/>
            <a:r>
              <a:rPr lang="en-US" sz="2800" dirty="0">
                <a:latin typeface="Univers" panose="020B0503020202020204" pitchFamily="34" charset="0"/>
              </a:rPr>
              <a:t>We don’t know what exactly to assess, as focus tends to be on technical skills (e.g., psychomotor)</a:t>
            </a:r>
          </a:p>
          <a:p>
            <a:pPr lvl="1"/>
            <a:r>
              <a:rPr lang="en-US" sz="2800" dirty="0">
                <a:latin typeface="Univers" panose="020B0503020202020204" pitchFamily="34" charset="0"/>
              </a:rPr>
              <a:t>Pediatrics having unique challenges compared to other procedural specialties due to the variability in patient population</a:t>
            </a:r>
          </a:p>
          <a:p>
            <a:pPr marL="0" indent="0">
              <a:buNone/>
            </a:pPr>
            <a:endParaRPr lang="en-US" dirty="0">
              <a:latin typeface="Univers" panose="020B0503020202020204" pitchFamily="34" charset="0"/>
            </a:endParaRPr>
          </a:p>
          <a:p>
            <a:pPr lvl="1"/>
            <a:endParaRPr lang="en-CA" dirty="0">
              <a:latin typeface="Univers" panose="020B0503020202020204" pitchFamily="34" charset="0"/>
            </a:endParaRPr>
          </a:p>
        </p:txBody>
      </p:sp>
    </p:spTree>
    <p:custDataLst>
      <p:tags r:id="rId1"/>
    </p:custDataLst>
    <p:extLst>
      <p:ext uri="{BB962C8B-B14F-4D97-AF65-F5344CB8AC3E}">
        <p14:creationId xmlns:p14="http://schemas.microsoft.com/office/powerpoint/2010/main" val="18336419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e863ba42-efc9-4e5f-805e-4976334478fe"/>
  <p:tag name="ARTICULATE_DESIGN_ID__HSED RESIDENCY WEEK RESEARCH METHODS" val="5cNM5PY7KsY"/>
  <p:tag name="ARTICULATE_REFERENCE_COUNT" val="0"/>
  <p:tag name="ARTICULATE_PLAYER_GLOSSARY_XML" val="&lt;?xml version=&quot;1.0&quot; encoding=&quot;utf-16&quot;?&gt;&lt;glossary xmlns:xsi=&quot;http://www.w3.org/2001/XMLSchema-instance&quot; xmlns:xsd=&quot;http://www.w3.org/2001/XMLSchema&quot;&gt;&lt;terms /&gt;&lt;/glossary&gt;"/>
  <p:tag name="TAG_BACKING_FORM_KEY" val="657334-c:\users\hsed\desktop\sandra\module4\module\module 4_assessment.pptx"/>
  <p:tag name="ARTICULATE_PRESENTER_VERSION" val="8"/>
  <p:tag name="ARTICULATE_USED_PAGE_ORIENTATION" val="1"/>
  <p:tag name="ARTICULATE_USED_PAGE_SIZE" val="7"/>
  <p:tag name="ARTICULATE_SLIDE_COUNT" val="4"/>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D" val="281"/>
  <p:tag name="ORIGINAL_AUDIO_FILEPATH" val="C:\Users\RIVET\Desktop\Sandra\Module4\M4-MP3\S3.mp3"/>
  <p:tag name="ELAPSEDTIME" val="0.00"/>
  <p:tag name="ARTICULATE_TITLE_TAG" val="Learning Objectives"/>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TIMELINE" val="2.94/7.86/11.95"/>
  <p:tag name="ARTICULATE_USED_LAYOUT" val="2"/>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UDIO_ID" val="281"/>
  <p:tag name="ORIGINAL_AUDIO_FILEPATH" val="C:\Users\RIVET\Desktop\Sandra\Module4\M4-MP3\S3.mp3"/>
  <p:tag name="ELAPSEDTIME" val="0.00"/>
  <p:tag name="ARTICULATE_TITLE_TAG" val="Learning Objectives"/>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TIMELINE" val="2.94/7.86/11.95"/>
  <p:tag name="ARTICULATE_USED_LAYOUT" val="2"/>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UDIO_ID" val="281"/>
  <p:tag name="ORIGINAL_AUDIO_FILEPATH" val="C:\Users\RIVET\Desktop\Sandra\Module4\M4-MP3\S3.mp3"/>
  <p:tag name="ELAPSEDTIME" val="0.00"/>
  <p:tag name="ARTICULATE_TITLE_TAG" val="Learning Objectives"/>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TIMELINE" val="2.94/7.86/11.95"/>
  <p:tag name="ARTICULATE_USED_LAYOUT" val="2"/>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UDIO_ID" val="281"/>
  <p:tag name="ORIGINAL_AUDIO_FILEPATH" val="C:\Users\RIVET\Desktop\Sandra\Module4\M4-MP3\S3.mp3"/>
  <p:tag name="ELAPSEDTIME" val="0.00"/>
  <p:tag name="ARTICULATE_TITLE_TAG" val="Learning Objectives"/>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TIMELINE" val="2.94/7.86/11.95"/>
  <p:tag name="ARTICULATE_USED_LAYOUT" val="2"/>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UDIO_ID" val="281"/>
  <p:tag name="ORIGINAL_AUDIO_FILEPATH" val="C:\Users\RIVET\Desktop\Sandra\Module4\M4-MP3\S3.mp3"/>
  <p:tag name="ELAPSEDTIME" val="0.00"/>
  <p:tag name="ARTICULATE_TITLE_TAG" val="Learning Objectives"/>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TIMELINE" val="2.94/7.86/11.95"/>
  <p:tag name="ARTICULATE_USED_LAYOUT" val="2"/>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UDIO_ID" val="281"/>
  <p:tag name="ORIGINAL_AUDIO_FILEPATH" val="C:\Users\RIVET\Desktop\Sandra\Module4\M4-MP3\S3.mp3"/>
  <p:tag name="ELAPSEDTIME" val="0.00"/>
  <p:tag name="ARTICULATE_TITLE_TAG" val="Learning Objectives"/>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TIMELINE" val="2.94/7.86/11.95"/>
  <p:tag name="ARTICULATE_USED_LAYOUT" val="2"/>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UDIO_ID" val="281"/>
  <p:tag name="ORIGINAL_AUDIO_FILEPATH" val="C:\Users\RIVET\Desktop\Sandra\Module4\M4-MP3\S3.mp3"/>
  <p:tag name="ELAPSEDTIME" val="0.00"/>
  <p:tag name="ARTICULATE_TITLE_TAG" val="Learning Objectives"/>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TIMELINE" val="2.94/7.86/11.95"/>
  <p:tag name="ARTICULATE_USED_LAYOUT" val="2"/>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UDIO_ID" val="281"/>
  <p:tag name="ORIGINAL_AUDIO_FILEPATH" val="C:\Users\RIVET\Desktop\Sandra\Module4\M4-MP3\S3.mp3"/>
  <p:tag name="ELAPSEDTIME" val="0.00"/>
  <p:tag name="ARTICULATE_TITLE_TAG" val="Learning Objectives"/>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TIMELINE" val="2.94/7.86/11.95"/>
  <p:tag name="ARTICULATE_USED_LAYOUT" val="2"/>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UDIO_ID" val="281"/>
  <p:tag name="ORIGINAL_AUDIO_FILEPATH" val="C:\Users\RIVET\Desktop\Sandra\Module4\M4-MP3\S3.mp3"/>
  <p:tag name="ELAPSEDTIME" val="0.00"/>
  <p:tag name="ARTICULATE_TITLE_TAG" val="Learning Objectives"/>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TIMELINE" val="2.94/7.86/11.95"/>
  <p:tag name="ARTICULATE_USED_LAYOUT" val="2"/>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UDIO_ID" val="281"/>
  <p:tag name="ORIGINAL_AUDIO_FILEPATH" val="C:\Users\RIVET\Desktop\Sandra\Module4\M4-MP3\S3.mp3"/>
  <p:tag name="ELAPSEDTIME" val="0.00"/>
  <p:tag name="ARTICULATE_TITLE_TAG" val="Learning Objectives"/>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TIMELINE" val="2.94/7.86/11.95"/>
  <p:tag name="ARTICULATE_USED_LAYOUT" val="2"/>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UDIO_ID" val="277"/>
  <p:tag name="ORIGINAL_AUDIO_FILEPATH" val="C:\Users\RIVET\Desktop\Sandra\Module4\M4-MP3\S1.mp3"/>
  <p:tag name="ELAPSEDTIME" val="0.00"/>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ARTICULATE_USED_LAYOUT" val="1"/>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UDIO_ID" val="281"/>
  <p:tag name="ORIGINAL_AUDIO_FILEPATH" val="C:\Users\RIVET\Desktop\Sandra\Module4\M4-MP3\S3.mp3"/>
  <p:tag name="ELAPSEDTIME" val="0.00"/>
  <p:tag name="ARTICULATE_TITLE_TAG" val="Learning Objectives"/>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TIMELINE" val="2.94/7.86/11.95"/>
  <p:tag name="ARTICULATE_USED_LAYOUT" val="2"/>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UDIO_ID" val="281"/>
  <p:tag name="ORIGINAL_AUDIO_FILEPATH" val="C:\Users\RIVET\Desktop\Sandra\Module4\M4-MP3\S3.mp3"/>
  <p:tag name="ELAPSEDTIME" val="0.00"/>
  <p:tag name="ARTICULATE_TITLE_TAG" val="Learning Objectives"/>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TIMELINE" val="2.94/7.86/11.95"/>
  <p:tag name="ARTICULATE_USED_LAYOUT" val="2"/>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UDIO_ID" val="281"/>
  <p:tag name="ORIGINAL_AUDIO_FILEPATH" val="C:\Users\RIVET\Desktop\Sandra\Module4\M4-MP3\S3.mp3"/>
  <p:tag name="ELAPSEDTIME" val="0.00"/>
  <p:tag name="ARTICULATE_TITLE_TAG" val="Learning Objectives"/>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TIMELINE" val="2.94/7.86/11.95"/>
  <p:tag name="ARTICULATE_USED_LAYOUT" val="2"/>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UDIO_ID" val="281"/>
  <p:tag name="ORIGINAL_AUDIO_FILEPATH" val="C:\Users\RIVET\Desktop\Sandra\Module4\M4-MP3\S3.mp3"/>
  <p:tag name="ELAPSEDTIME" val="0.00"/>
  <p:tag name="ARTICULATE_TITLE_TAG" val="Learning Objectives"/>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TIMELINE" val="2.94/7.86/11.95"/>
  <p:tag name="ARTICULATE_USED_LAYOUT" val="2"/>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UDIO_ID" val="277"/>
  <p:tag name="ORIGINAL_AUDIO_FILEPATH" val="C:\Users\RIVET\Desktop\Sandra\Module4\M4-MP3\S1.mp3"/>
  <p:tag name="ELAPSEDTIME" val="0.00"/>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ARTICULATE_USED_LAYOUT" val="1"/>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UDIO_ID" val="281"/>
  <p:tag name="ORIGINAL_AUDIO_FILEPATH" val="C:\Users\RIVET\Desktop\Sandra\Module4\M4-MP3\S3.mp3"/>
  <p:tag name="ELAPSEDTIME" val="0.00"/>
  <p:tag name="ARTICULATE_TITLE_TAG" val="Learning Objectives"/>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TIMELINE" val="2.94/7.86/11.95"/>
  <p:tag name="ARTICULATE_USED_LAYOUT" val="2"/>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UDIO_ID" val="281"/>
  <p:tag name="ORIGINAL_AUDIO_FILEPATH" val="C:\Users\RIVET\Desktop\Sandra\Module4\M4-MP3\S3.mp3"/>
  <p:tag name="ELAPSEDTIME" val="0.00"/>
  <p:tag name="ARTICULATE_TITLE_TAG" val="Learning Objectives"/>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TIMELINE" val="2.94/7.86/11.95"/>
  <p:tag name="ARTICULATE_USED_LAYOUT" val="2"/>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UDIO_ID" val="281"/>
  <p:tag name="ORIGINAL_AUDIO_FILEPATH" val="C:\Users\RIVET\Desktop\Sandra\Module4\M4-MP3\S3.mp3"/>
  <p:tag name="ELAPSEDTIME" val="0.00"/>
  <p:tag name="ARTICULATE_TITLE_TAG" val="Learning Objectives"/>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TIMELINE" val="2.94/7.86/11.95"/>
  <p:tag name="ARTICULATE_USED_LAYOUT" val="2"/>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UDIO_ID" val="281"/>
  <p:tag name="ORIGINAL_AUDIO_FILEPATH" val="C:\Users\RIVET\Desktop\Sandra\Module4\M4-MP3\S3.mp3"/>
  <p:tag name="ELAPSEDTIME" val="0.00"/>
  <p:tag name="ARTICULATE_TITLE_TAG" val="Learning Objectives"/>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TIMELINE" val="2.94/7.86/11.95"/>
  <p:tag name="ARTICULATE_USED_LAYOUT" val="2"/>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UDIO_ID" val="281"/>
  <p:tag name="ORIGINAL_AUDIO_FILEPATH" val="C:\Users\RIVET\Desktop\Sandra\Module4\M4-MP3\S3.mp3"/>
  <p:tag name="ELAPSEDTIME" val="0.00"/>
  <p:tag name="ARTICULATE_TITLE_TAG" val="Learning Objectives"/>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TIMELINE" val="2.94/7.86/11.95"/>
  <p:tag name="ARTICULATE_USED_LAYOUT" val="2"/>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UDIO_ID" val="281"/>
  <p:tag name="ORIGINAL_AUDIO_FILEPATH" val="C:\Users\RIVET\Desktop\Sandra\Module4\M4-MP3\S3.mp3"/>
  <p:tag name="ELAPSEDTIME" val="0.00"/>
  <p:tag name="ARTICULATE_TITLE_TAG" val="Learning Objectives"/>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TIMELINE" val="2.94/7.86/11.95"/>
  <p:tag name="ARTICULATE_USED_LAYOUT" val="2"/>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UDIO_ID" val="281"/>
  <p:tag name="ORIGINAL_AUDIO_FILEPATH" val="C:\Users\RIVET\Desktop\Sandra\Module4\M4-MP3\S3.mp3"/>
  <p:tag name="ELAPSEDTIME" val="0.00"/>
  <p:tag name="ARTICULATE_TITLE_TAG" val="Learning Objectives"/>
  <p:tag name="ARTICULATE_NAV_LEVEL" val="1"/>
  <p:tag name="ARTICULATE_TOC_EXPANDED" val="True"/>
  <p:tag name="ARTICULATE_SLIDE_PRESENTER" val="Dr. Sandra Monteiro"/>
  <p:tag name="ARTICULATE_SLIDE_PRESENTER_GUID" val="2d72a048-0e28-4718-8537-e093ad0f4a30"/>
  <p:tag name="ARTICULATE_SLIDE_PAUSE" val="1"/>
  <p:tag name="ARTICULATE_HIDE_SLIDE" val="0"/>
  <p:tag name="ARTICULATE_PLAYER_CONTROL_PREVIOUS" val="True"/>
  <p:tag name="ARTICULATE_PLAYER_CONTROL_NEXT" val="True"/>
  <p:tag name="TIMELINE" val="2.94/7.86/11.95"/>
  <p:tag name="ARTICULATE_USED_LAYOUT" val="2"/>
  <p:tag name="ARTICULATE_SLIDE_THUMBNAIL_REFRESH" val="1"/>
</p:tagLst>
</file>

<file path=ppt/theme/theme1.xml><?xml version="1.0" encoding="utf-8"?>
<a:theme xmlns:a="http://schemas.openxmlformats.org/drawingml/2006/main" name="_HSED Residency Week Research Method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SEDTemplate_General.pot [Compatibility Mode]" id="{1CF8D4E8-06B1-403B-8B54-436C0D7F800A}" vid="{7C1E7B38-893E-495B-9ADD-F59B5A374E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D10749AB7D26408668E27D4BC1C3EE" ma:contentTypeVersion="6" ma:contentTypeDescription="Create a new document." ma:contentTypeScope="" ma:versionID="5b86fea784346032cf71d797661bc901">
  <xsd:schema xmlns:xsd="http://www.w3.org/2001/XMLSchema" xmlns:xs="http://www.w3.org/2001/XMLSchema" xmlns:p="http://schemas.microsoft.com/office/2006/metadata/properties" xmlns:ns2="ef46b9b3-d063-45cd-b74d-80a9ad8abc9b" xmlns:ns3="c0ac1d20-b0c2-4226-a49a-3237bdc966af" targetNamespace="http://schemas.microsoft.com/office/2006/metadata/properties" ma:root="true" ma:fieldsID="ffbdc13d1f65e146425dee78574e5b98" ns2:_="" ns3:_="">
    <xsd:import namespace="ef46b9b3-d063-45cd-b74d-80a9ad8abc9b"/>
    <xsd:import namespace="c0ac1d20-b0c2-4226-a49a-3237bdc966a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46b9b3-d063-45cd-b74d-80a9ad8abc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0ac1d20-b0c2-4226-a49a-3237bdc966a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09738C4-2F8E-4C64-8BA5-28D2B594E36D}"/>
</file>

<file path=customXml/itemProps2.xml><?xml version="1.0" encoding="utf-8"?>
<ds:datastoreItem xmlns:ds="http://schemas.openxmlformats.org/officeDocument/2006/customXml" ds:itemID="{039DABA9-09D6-4076-93D3-6EAD2DD284F2}"/>
</file>

<file path=customXml/itemProps3.xml><?xml version="1.0" encoding="utf-8"?>
<ds:datastoreItem xmlns:ds="http://schemas.openxmlformats.org/officeDocument/2006/customXml" ds:itemID="{C60B4F51-02A3-4901-A563-15A9462A09CE}"/>
</file>

<file path=docProps/app.xml><?xml version="1.0" encoding="utf-8"?>
<Properties xmlns="http://schemas.openxmlformats.org/officeDocument/2006/extended-properties" xmlns:vt="http://schemas.openxmlformats.org/officeDocument/2006/docPropsVTypes">
  <Template>_HSED Residency Week Research Methods.pot</Template>
  <TotalTime>1768</TotalTime>
  <Words>1749</Words>
  <Application>Microsoft Macintosh PowerPoint</Application>
  <PresentationFormat>Widescreen</PresentationFormat>
  <Paragraphs>142</Paragraphs>
  <Slides>23</Slides>
  <Notes>23</Notes>
  <HiddenSlides>4</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Calibri Light</vt:lpstr>
      <vt:lpstr>Times New Roman</vt:lpstr>
      <vt:lpstr>Univers</vt:lpstr>
      <vt:lpstr>Univers Condensed</vt:lpstr>
      <vt:lpstr>Univers Condensed Light</vt:lpstr>
      <vt:lpstr>_HSED Residency Week Research Methods</vt:lpstr>
      <vt:lpstr>Problem-Gap-Hook: Effective Scholarly Writing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Problem-Gap-Hook: Effective Scholarly Writing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Chandula Fernando</dc:creator>
  <cp:lastModifiedBy>Elif Bilgic</cp:lastModifiedBy>
  <cp:revision>139</cp:revision>
  <dcterms:created xsi:type="dcterms:W3CDTF">2015-06-04T14:43:39Z</dcterms:created>
  <dcterms:modified xsi:type="dcterms:W3CDTF">2024-05-28T16:45:17Z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6088F44D-09F4-42C4-A1F4-BA05B8C20C99</vt:lpwstr>
  </property>
  <property fmtid="{D5CDD505-2E9C-101B-9397-08002B2CF9AE}" pid="3" name="ArticulatePath">
    <vt:lpwstr>Presentation2</vt:lpwstr>
  </property>
  <property fmtid="{D5CDD505-2E9C-101B-9397-08002B2CF9AE}" pid="4" name="ArticulateUseProject">
    <vt:lpwstr>1</vt:lpwstr>
  </property>
  <property fmtid="{D5CDD505-2E9C-101B-9397-08002B2CF9AE}" pid="5" name="ArticulateProjectVersion">
    <vt:lpwstr>8</vt:lpwstr>
  </property>
  <property fmtid="{D5CDD505-2E9C-101B-9397-08002B2CF9AE}" pid="6" name="ArticulateProjectFull">
    <vt:lpwstr>C:\Users\hsed\Desktop\Sandra\Module4\Module\Module 4_Assessment.ppta</vt:lpwstr>
  </property>
  <property fmtid="{D5CDD505-2E9C-101B-9397-08002B2CF9AE}" pid="7" name="ContentTypeId">
    <vt:lpwstr>0x01010020D10749AB7D26408668E27D4BC1C3EE</vt:lpwstr>
  </property>
</Properties>
</file>