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14.xml" ContentType="application/vnd.openxmlformats-officedocument.presentationml.tags+xml"/>
  <Override PartName="/ppt/tags/tag1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3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20.xml" ContentType="application/vnd.openxmlformats-officedocument.presentationml.tags+xml"/>
  <Override PartName="/ppt/tags/tag1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7" r:id="rId2"/>
    <p:sldId id="281" r:id="rId3"/>
    <p:sldId id="269" r:id="rId4"/>
    <p:sldId id="271" r:id="rId5"/>
    <p:sldId id="285" r:id="rId6"/>
    <p:sldId id="284" r:id="rId7"/>
    <p:sldId id="286" r:id="rId8"/>
    <p:sldId id="287" r:id="rId9"/>
    <p:sldId id="276" r:id="rId10"/>
    <p:sldId id="288" r:id="rId11"/>
    <p:sldId id="289" r:id="rId12"/>
    <p:sldId id="290" r:id="rId13"/>
    <p:sldId id="291" r:id="rId14"/>
    <p:sldId id="278" r:id="rId15"/>
    <p:sldId id="279" r:id="rId16"/>
    <p:sldId id="292" r:id="rId17"/>
    <p:sldId id="283" r:id="rId18"/>
    <p:sldId id="293" r:id="rId19"/>
    <p:sldId id="299" r:id="rId20"/>
    <p:sldId id="300" r:id="rId21"/>
    <p:sldId id="295" r:id="rId22"/>
    <p:sldId id="294" r:id="rId23"/>
    <p:sldId id="296" r:id="rId24"/>
    <p:sldId id="297" r:id="rId25"/>
    <p:sldId id="298" r:id="rId26"/>
    <p:sldId id="302" r:id="rId27"/>
    <p:sldId id="301" r:id="rId28"/>
  </p:sldIdLst>
  <p:sldSz cx="12192000" cy="6858000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3A"/>
    <a:srgbClr val="5E6A71"/>
    <a:srgbClr val="0000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6" autoAdjust="0"/>
    <p:restoredTop sz="82622" autoAdjust="0"/>
  </p:normalViewPr>
  <p:slideViewPr>
    <p:cSldViewPr snapToGrid="0">
      <p:cViewPr varScale="1">
        <p:scale>
          <a:sx n="96" d="100"/>
          <a:sy n="96" d="100"/>
        </p:scale>
        <p:origin x="69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8A237E-3B58-4DDC-8D84-A38717C78DD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7A0E564-FA5B-4BB3-B7A7-8F0420B21E6F}">
      <dgm:prSet phldrT="[Text]"/>
      <dgm:spPr>
        <a:solidFill>
          <a:srgbClr val="7A003A"/>
        </a:solidFill>
      </dgm:spPr>
      <dgm:t>
        <a:bodyPr/>
        <a:lstStyle/>
        <a:p>
          <a:r>
            <a:rPr lang="en-US" b="0" i="0" dirty="0">
              <a:latin typeface="Univers Condensed Light" panose="020F0302020204030204" pitchFamily="34" charset="0"/>
              <a:cs typeface="Univers Condensed Light" panose="020F0302020204030204" pitchFamily="34" charset="0"/>
            </a:rPr>
            <a:t>Canadian Institutes of Health Research (CIHR)</a:t>
          </a:r>
          <a:endParaRPr lang="en-CA" b="0" i="0" dirty="0">
            <a:latin typeface="Univers Condensed Light" panose="020F0302020204030204" pitchFamily="34" charset="0"/>
            <a:cs typeface="Univers Condensed Light" panose="020F0302020204030204" pitchFamily="34" charset="0"/>
          </a:endParaRPr>
        </a:p>
      </dgm:t>
    </dgm:pt>
    <dgm:pt modelId="{02A78AF6-E5F4-4267-BE93-3D96A41B4314}" type="parTrans" cxnId="{F992A004-EC7A-4E3D-BBC8-03199DED6A9A}">
      <dgm:prSet/>
      <dgm:spPr/>
      <dgm:t>
        <a:bodyPr/>
        <a:lstStyle/>
        <a:p>
          <a:endParaRPr lang="en-CA"/>
        </a:p>
      </dgm:t>
    </dgm:pt>
    <dgm:pt modelId="{815B39EA-FFFD-4FA7-9E61-9B68D048D241}" type="sibTrans" cxnId="{F992A004-EC7A-4E3D-BBC8-03199DED6A9A}">
      <dgm:prSet/>
      <dgm:spPr>
        <a:ln>
          <a:solidFill>
            <a:srgbClr val="7A003A"/>
          </a:solidFill>
        </a:ln>
      </dgm:spPr>
      <dgm:t>
        <a:bodyPr/>
        <a:lstStyle/>
        <a:p>
          <a:endParaRPr lang="en-CA"/>
        </a:p>
      </dgm:t>
    </dgm:pt>
    <dgm:pt modelId="{F5026A25-29A4-468E-9A6B-EC2351D05D68}">
      <dgm:prSet phldrT="[Text]"/>
      <dgm:spPr>
        <a:solidFill>
          <a:srgbClr val="7A003A"/>
        </a:solidFill>
      </dgm:spPr>
      <dgm:t>
        <a:bodyPr/>
        <a:lstStyle/>
        <a:p>
          <a:r>
            <a:rPr lang="en-US" b="0" i="0" dirty="0">
              <a:latin typeface="Univers Condensed Light" panose="020F0302020204030204" pitchFamily="34" charset="0"/>
              <a:cs typeface="Univers Condensed Light" panose="020F0302020204030204" pitchFamily="34" charset="0"/>
            </a:rPr>
            <a:t>Natural Science &amp; Engineering (NSERC)</a:t>
          </a:r>
          <a:endParaRPr lang="en-CA" b="0" i="0" dirty="0">
            <a:latin typeface="Univers Condensed Light" panose="020F0302020204030204" pitchFamily="34" charset="0"/>
            <a:cs typeface="Univers Condensed Light" panose="020F0302020204030204" pitchFamily="34" charset="0"/>
          </a:endParaRPr>
        </a:p>
      </dgm:t>
    </dgm:pt>
    <dgm:pt modelId="{B3DCBD2D-7C8A-44DA-A667-0AF19424A267}" type="parTrans" cxnId="{8630D9A6-0CA5-4F78-9212-5CD3EC0881DC}">
      <dgm:prSet/>
      <dgm:spPr/>
      <dgm:t>
        <a:bodyPr/>
        <a:lstStyle/>
        <a:p>
          <a:endParaRPr lang="en-CA"/>
        </a:p>
      </dgm:t>
    </dgm:pt>
    <dgm:pt modelId="{D1D41E48-2F96-4AB6-91D1-8A265006B77A}" type="sibTrans" cxnId="{8630D9A6-0CA5-4F78-9212-5CD3EC0881DC}">
      <dgm:prSet/>
      <dgm:spPr/>
      <dgm:t>
        <a:bodyPr/>
        <a:lstStyle/>
        <a:p>
          <a:endParaRPr lang="en-CA"/>
        </a:p>
      </dgm:t>
    </dgm:pt>
    <dgm:pt modelId="{FE501FFD-C578-4A27-9E03-2C5DF0984E48}">
      <dgm:prSet phldrT="[Text]"/>
      <dgm:spPr>
        <a:solidFill>
          <a:srgbClr val="7A003A"/>
        </a:solidFill>
      </dgm:spPr>
      <dgm:t>
        <a:bodyPr/>
        <a:lstStyle/>
        <a:p>
          <a:r>
            <a:rPr lang="en-US" b="0" i="0" dirty="0">
              <a:latin typeface="Univers Condensed Light" panose="020F0302020204030204" pitchFamily="34" charset="0"/>
              <a:cs typeface="Univers Condensed Light" panose="020F0302020204030204" pitchFamily="34" charset="0"/>
            </a:rPr>
            <a:t>Social Science &amp; Humanities (SSHRC)</a:t>
          </a:r>
          <a:endParaRPr lang="en-CA" b="0" i="0" dirty="0">
            <a:latin typeface="Univers Condensed Light" panose="020F0302020204030204" pitchFamily="34" charset="0"/>
            <a:cs typeface="Univers Condensed Light" panose="020F0302020204030204" pitchFamily="34" charset="0"/>
          </a:endParaRPr>
        </a:p>
      </dgm:t>
    </dgm:pt>
    <dgm:pt modelId="{6B61E489-658B-4722-81D5-51CC95F13200}" type="parTrans" cxnId="{5974FB24-F3D6-4849-AD0F-9FCFA50FEB20}">
      <dgm:prSet/>
      <dgm:spPr/>
      <dgm:t>
        <a:bodyPr/>
        <a:lstStyle/>
        <a:p>
          <a:endParaRPr lang="en-CA"/>
        </a:p>
      </dgm:t>
    </dgm:pt>
    <dgm:pt modelId="{78997B58-AB3D-441C-954D-720472813004}" type="sibTrans" cxnId="{5974FB24-F3D6-4849-AD0F-9FCFA50FEB20}">
      <dgm:prSet/>
      <dgm:spPr/>
      <dgm:t>
        <a:bodyPr/>
        <a:lstStyle/>
        <a:p>
          <a:endParaRPr lang="en-CA"/>
        </a:p>
      </dgm:t>
    </dgm:pt>
    <dgm:pt modelId="{6485E4D2-CC3A-4D86-BB19-DB9242F1EE77}" type="pres">
      <dgm:prSet presAssocID="{0A8A237E-3B58-4DDC-8D84-A38717C78DD3}" presName="Name0" presStyleCnt="0">
        <dgm:presLayoutVars>
          <dgm:chMax val="7"/>
          <dgm:chPref val="7"/>
          <dgm:dir/>
        </dgm:presLayoutVars>
      </dgm:prSet>
      <dgm:spPr/>
    </dgm:pt>
    <dgm:pt modelId="{10782921-5BA5-4648-96A7-A6B9395602B6}" type="pres">
      <dgm:prSet presAssocID="{0A8A237E-3B58-4DDC-8D84-A38717C78DD3}" presName="Name1" presStyleCnt="0"/>
      <dgm:spPr/>
    </dgm:pt>
    <dgm:pt modelId="{2AAD2E66-1C6F-4E6C-958A-F0C1057CC4C5}" type="pres">
      <dgm:prSet presAssocID="{0A8A237E-3B58-4DDC-8D84-A38717C78DD3}" presName="cycle" presStyleCnt="0"/>
      <dgm:spPr/>
    </dgm:pt>
    <dgm:pt modelId="{EB7CB519-C81F-4A94-AA94-20C35AE01A80}" type="pres">
      <dgm:prSet presAssocID="{0A8A237E-3B58-4DDC-8D84-A38717C78DD3}" presName="srcNode" presStyleLbl="node1" presStyleIdx="0" presStyleCnt="3"/>
      <dgm:spPr/>
    </dgm:pt>
    <dgm:pt modelId="{906A7A7B-7F8C-4480-8C74-A20EBB99B332}" type="pres">
      <dgm:prSet presAssocID="{0A8A237E-3B58-4DDC-8D84-A38717C78DD3}" presName="conn" presStyleLbl="parChTrans1D2" presStyleIdx="0" presStyleCnt="1"/>
      <dgm:spPr/>
    </dgm:pt>
    <dgm:pt modelId="{955A7B17-85F6-4401-8A81-FE76830AA94E}" type="pres">
      <dgm:prSet presAssocID="{0A8A237E-3B58-4DDC-8D84-A38717C78DD3}" presName="extraNode" presStyleLbl="node1" presStyleIdx="0" presStyleCnt="3"/>
      <dgm:spPr/>
    </dgm:pt>
    <dgm:pt modelId="{F8C96E50-8568-48B3-8DF7-74B236599EAA}" type="pres">
      <dgm:prSet presAssocID="{0A8A237E-3B58-4DDC-8D84-A38717C78DD3}" presName="dstNode" presStyleLbl="node1" presStyleIdx="0" presStyleCnt="3"/>
      <dgm:spPr/>
    </dgm:pt>
    <dgm:pt modelId="{A680BA8A-CA46-46E7-88AC-ED8E0382CA11}" type="pres">
      <dgm:prSet presAssocID="{67A0E564-FA5B-4BB3-B7A7-8F0420B21E6F}" presName="text_1" presStyleLbl="node1" presStyleIdx="0" presStyleCnt="3">
        <dgm:presLayoutVars>
          <dgm:bulletEnabled val="1"/>
        </dgm:presLayoutVars>
      </dgm:prSet>
      <dgm:spPr/>
    </dgm:pt>
    <dgm:pt modelId="{6CB6180B-1A03-440E-A564-E24FCEE9F80B}" type="pres">
      <dgm:prSet presAssocID="{67A0E564-FA5B-4BB3-B7A7-8F0420B21E6F}" presName="accent_1" presStyleCnt="0"/>
      <dgm:spPr/>
    </dgm:pt>
    <dgm:pt modelId="{7A2118AB-5080-46AD-A922-D6030D7966DE}" type="pres">
      <dgm:prSet presAssocID="{67A0E564-FA5B-4BB3-B7A7-8F0420B21E6F}" presName="accentRepeatNode" presStyleLbl="solidFgAcc1" presStyleIdx="0" presStyleCnt="3"/>
      <dgm:spPr>
        <a:ln>
          <a:solidFill>
            <a:srgbClr val="7A003A"/>
          </a:solidFill>
        </a:ln>
      </dgm:spPr>
    </dgm:pt>
    <dgm:pt modelId="{90551904-2860-4701-92E8-DB5E60DCF1C2}" type="pres">
      <dgm:prSet presAssocID="{F5026A25-29A4-468E-9A6B-EC2351D05D68}" presName="text_2" presStyleLbl="node1" presStyleIdx="1" presStyleCnt="3">
        <dgm:presLayoutVars>
          <dgm:bulletEnabled val="1"/>
        </dgm:presLayoutVars>
      </dgm:prSet>
      <dgm:spPr/>
    </dgm:pt>
    <dgm:pt modelId="{54081455-45B2-413C-B610-39B34EB6A481}" type="pres">
      <dgm:prSet presAssocID="{F5026A25-29A4-468E-9A6B-EC2351D05D68}" presName="accent_2" presStyleCnt="0"/>
      <dgm:spPr/>
    </dgm:pt>
    <dgm:pt modelId="{6EC3EAE4-A3A1-4121-8C4B-8D4E01C5C6F0}" type="pres">
      <dgm:prSet presAssocID="{F5026A25-29A4-468E-9A6B-EC2351D05D68}" presName="accentRepeatNode" presStyleLbl="solidFgAcc1" presStyleIdx="1" presStyleCnt="3"/>
      <dgm:spPr>
        <a:ln>
          <a:solidFill>
            <a:srgbClr val="7A003A"/>
          </a:solidFill>
        </a:ln>
      </dgm:spPr>
    </dgm:pt>
    <dgm:pt modelId="{2A0EBB89-94E1-44CD-861D-935208EF1CBA}" type="pres">
      <dgm:prSet presAssocID="{FE501FFD-C578-4A27-9E03-2C5DF0984E48}" presName="text_3" presStyleLbl="node1" presStyleIdx="2" presStyleCnt="3">
        <dgm:presLayoutVars>
          <dgm:bulletEnabled val="1"/>
        </dgm:presLayoutVars>
      </dgm:prSet>
      <dgm:spPr/>
    </dgm:pt>
    <dgm:pt modelId="{B403754E-255F-400F-9AB2-F52991DB6513}" type="pres">
      <dgm:prSet presAssocID="{FE501FFD-C578-4A27-9E03-2C5DF0984E48}" presName="accent_3" presStyleCnt="0"/>
      <dgm:spPr/>
    </dgm:pt>
    <dgm:pt modelId="{01842945-E1AD-43DC-9A49-65B5B659D1AC}" type="pres">
      <dgm:prSet presAssocID="{FE501FFD-C578-4A27-9E03-2C5DF0984E48}" presName="accentRepeatNode" presStyleLbl="solidFgAcc1" presStyleIdx="2" presStyleCnt="3"/>
      <dgm:spPr>
        <a:ln>
          <a:solidFill>
            <a:srgbClr val="7A003A"/>
          </a:solidFill>
        </a:ln>
      </dgm:spPr>
    </dgm:pt>
  </dgm:ptLst>
  <dgm:cxnLst>
    <dgm:cxn modelId="{F992A004-EC7A-4E3D-BBC8-03199DED6A9A}" srcId="{0A8A237E-3B58-4DDC-8D84-A38717C78DD3}" destId="{67A0E564-FA5B-4BB3-B7A7-8F0420B21E6F}" srcOrd="0" destOrd="0" parTransId="{02A78AF6-E5F4-4267-BE93-3D96A41B4314}" sibTransId="{815B39EA-FFFD-4FA7-9E61-9B68D048D241}"/>
    <dgm:cxn modelId="{5974FB24-F3D6-4849-AD0F-9FCFA50FEB20}" srcId="{0A8A237E-3B58-4DDC-8D84-A38717C78DD3}" destId="{FE501FFD-C578-4A27-9E03-2C5DF0984E48}" srcOrd="2" destOrd="0" parTransId="{6B61E489-658B-4722-81D5-51CC95F13200}" sibTransId="{78997B58-AB3D-441C-954D-720472813004}"/>
    <dgm:cxn modelId="{4D5C4126-E0BC-4163-8730-C02C9A37CBF2}" type="presOf" srcId="{FE501FFD-C578-4A27-9E03-2C5DF0984E48}" destId="{2A0EBB89-94E1-44CD-861D-935208EF1CBA}" srcOrd="0" destOrd="0" presId="urn:microsoft.com/office/officeart/2008/layout/VerticalCurvedList"/>
    <dgm:cxn modelId="{7038A252-9F4D-446D-8F7B-1D35C927B5B8}" type="presOf" srcId="{67A0E564-FA5B-4BB3-B7A7-8F0420B21E6F}" destId="{A680BA8A-CA46-46E7-88AC-ED8E0382CA11}" srcOrd="0" destOrd="0" presId="urn:microsoft.com/office/officeart/2008/layout/VerticalCurvedList"/>
    <dgm:cxn modelId="{10E4A969-66B9-4ABC-AC2B-0E4358CC6CCE}" type="presOf" srcId="{815B39EA-FFFD-4FA7-9E61-9B68D048D241}" destId="{906A7A7B-7F8C-4480-8C74-A20EBB99B332}" srcOrd="0" destOrd="0" presId="urn:microsoft.com/office/officeart/2008/layout/VerticalCurvedList"/>
    <dgm:cxn modelId="{8630D9A6-0CA5-4F78-9212-5CD3EC0881DC}" srcId="{0A8A237E-3B58-4DDC-8D84-A38717C78DD3}" destId="{F5026A25-29A4-468E-9A6B-EC2351D05D68}" srcOrd="1" destOrd="0" parTransId="{B3DCBD2D-7C8A-44DA-A667-0AF19424A267}" sibTransId="{D1D41E48-2F96-4AB6-91D1-8A265006B77A}"/>
    <dgm:cxn modelId="{630F5AD9-80C5-4BC8-B49F-B2BDECAE0E53}" type="presOf" srcId="{F5026A25-29A4-468E-9A6B-EC2351D05D68}" destId="{90551904-2860-4701-92E8-DB5E60DCF1C2}" srcOrd="0" destOrd="0" presId="urn:microsoft.com/office/officeart/2008/layout/VerticalCurvedList"/>
    <dgm:cxn modelId="{88ECAADE-FF79-40C6-9AB0-669D2E711BE3}" type="presOf" srcId="{0A8A237E-3B58-4DDC-8D84-A38717C78DD3}" destId="{6485E4D2-CC3A-4D86-BB19-DB9242F1EE77}" srcOrd="0" destOrd="0" presId="urn:microsoft.com/office/officeart/2008/layout/VerticalCurvedList"/>
    <dgm:cxn modelId="{F86A49FE-E061-4665-98DA-98B83B5B6E03}" type="presParOf" srcId="{6485E4D2-CC3A-4D86-BB19-DB9242F1EE77}" destId="{10782921-5BA5-4648-96A7-A6B9395602B6}" srcOrd="0" destOrd="0" presId="urn:microsoft.com/office/officeart/2008/layout/VerticalCurvedList"/>
    <dgm:cxn modelId="{A32261DC-7FE8-4CBB-BF17-3B001723DE70}" type="presParOf" srcId="{10782921-5BA5-4648-96A7-A6B9395602B6}" destId="{2AAD2E66-1C6F-4E6C-958A-F0C1057CC4C5}" srcOrd="0" destOrd="0" presId="urn:microsoft.com/office/officeart/2008/layout/VerticalCurvedList"/>
    <dgm:cxn modelId="{33F6F6EE-606A-4E8E-9A30-4D7FC436F1C1}" type="presParOf" srcId="{2AAD2E66-1C6F-4E6C-958A-F0C1057CC4C5}" destId="{EB7CB519-C81F-4A94-AA94-20C35AE01A80}" srcOrd="0" destOrd="0" presId="urn:microsoft.com/office/officeart/2008/layout/VerticalCurvedList"/>
    <dgm:cxn modelId="{A521913A-71F5-473C-82F8-69EA16753E70}" type="presParOf" srcId="{2AAD2E66-1C6F-4E6C-958A-F0C1057CC4C5}" destId="{906A7A7B-7F8C-4480-8C74-A20EBB99B332}" srcOrd="1" destOrd="0" presId="urn:microsoft.com/office/officeart/2008/layout/VerticalCurvedList"/>
    <dgm:cxn modelId="{CC4AA4FC-0BCF-4243-904F-C81185237159}" type="presParOf" srcId="{2AAD2E66-1C6F-4E6C-958A-F0C1057CC4C5}" destId="{955A7B17-85F6-4401-8A81-FE76830AA94E}" srcOrd="2" destOrd="0" presId="urn:microsoft.com/office/officeart/2008/layout/VerticalCurvedList"/>
    <dgm:cxn modelId="{42AFB086-28F7-4346-AEE2-5CDE8C36B717}" type="presParOf" srcId="{2AAD2E66-1C6F-4E6C-958A-F0C1057CC4C5}" destId="{F8C96E50-8568-48B3-8DF7-74B236599EAA}" srcOrd="3" destOrd="0" presId="urn:microsoft.com/office/officeart/2008/layout/VerticalCurvedList"/>
    <dgm:cxn modelId="{B5DC4777-E885-4053-852F-C2FC9ED2788F}" type="presParOf" srcId="{10782921-5BA5-4648-96A7-A6B9395602B6}" destId="{A680BA8A-CA46-46E7-88AC-ED8E0382CA11}" srcOrd="1" destOrd="0" presId="urn:microsoft.com/office/officeart/2008/layout/VerticalCurvedList"/>
    <dgm:cxn modelId="{785BD525-A9D2-47EC-8BDA-2F2A4F79B015}" type="presParOf" srcId="{10782921-5BA5-4648-96A7-A6B9395602B6}" destId="{6CB6180B-1A03-440E-A564-E24FCEE9F80B}" srcOrd="2" destOrd="0" presId="urn:microsoft.com/office/officeart/2008/layout/VerticalCurvedList"/>
    <dgm:cxn modelId="{6750886D-3043-4B90-82B9-5491D960F708}" type="presParOf" srcId="{6CB6180B-1A03-440E-A564-E24FCEE9F80B}" destId="{7A2118AB-5080-46AD-A922-D6030D7966DE}" srcOrd="0" destOrd="0" presId="urn:microsoft.com/office/officeart/2008/layout/VerticalCurvedList"/>
    <dgm:cxn modelId="{13197D38-19A2-4DD9-BA5C-60543F6F1B33}" type="presParOf" srcId="{10782921-5BA5-4648-96A7-A6B9395602B6}" destId="{90551904-2860-4701-92E8-DB5E60DCF1C2}" srcOrd="3" destOrd="0" presId="urn:microsoft.com/office/officeart/2008/layout/VerticalCurvedList"/>
    <dgm:cxn modelId="{01E8506C-A203-48A4-8381-E2B98A7CD429}" type="presParOf" srcId="{10782921-5BA5-4648-96A7-A6B9395602B6}" destId="{54081455-45B2-413C-B610-39B34EB6A481}" srcOrd="4" destOrd="0" presId="urn:microsoft.com/office/officeart/2008/layout/VerticalCurvedList"/>
    <dgm:cxn modelId="{45DE0369-D455-4006-815E-BEF4F2B89FB6}" type="presParOf" srcId="{54081455-45B2-413C-B610-39B34EB6A481}" destId="{6EC3EAE4-A3A1-4121-8C4B-8D4E01C5C6F0}" srcOrd="0" destOrd="0" presId="urn:microsoft.com/office/officeart/2008/layout/VerticalCurvedList"/>
    <dgm:cxn modelId="{FFC758E2-FA9D-46F9-B8EB-AB4308177D18}" type="presParOf" srcId="{10782921-5BA5-4648-96A7-A6B9395602B6}" destId="{2A0EBB89-94E1-44CD-861D-935208EF1CBA}" srcOrd="5" destOrd="0" presId="urn:microsoft.com/office/officeart/2008/layout/VerticalCurvedList"/>
    <dgm:cxn modelId="{A1861D60-93FA-4FC9-8FE5-C24F352976F8}" type="presParOf" srcId="{10782921-5BA5-4648-96A7-A6B9395602B6}" destId="{B403754E-255F-400F-9AB2-F52991DB6513}" srcOrd="6" destOrd="0" presId="urn:microsoft.com/office/officeart/2008/layout/VerticalCurvedList"/>
    <dgm:cxn modelId="{4459E473-A966-45F2-BCDA-798B5913619E}" type="presParOf" srcId="{B403754E-255F-400F-9AB2-F52991DB6513}" destId="{01842945-E1AD-43DC-9A49-65B5B659D1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A7A7B-7F8C-4480-8C74-A20EBB99B332}">
      <dsp:nvSpPr>
        <dsp:cNvPr id="0" name=""/>
        <dsp:cNvSpPr/>
      </dsp:nvSpPr>
      <dsp:spPr>
        <a:xfrm>
          <a:off x="-4387787" y="-673007"/>
          <a:ext cx="5227451" cy="5227451"/>
        </a:xfrm>
        <a:prstGeom prst="blockArc">
          <a:avLst>
            <a:gd name="adj1" fmla="val 18900000"/>
            <a:gd name="adj2" fmla="val 2700000"/>
            <a:gd name="adj3" fmla="val 413"/>
          </a:avLst>
        </a:prstGeom>
        <a:noFill/>
        <a:ln w="12700" cap="flat" cmpd="sng" algn="ctr">
          <a:solidFill>
            <a:srgbClr val="7A003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0BA8A-CA46-46E7-88AC-ED8E0382CA11}">
      <dsp:nvSpPr>
        <dsp:cNvPr id="0" name=""/>
        <dsp:cNvSpPr/>
      </dsp:nvSpPr>
      <dsp:spPr>
        <a:xfrm>
          <a:off x="540004" y="388143"/>
          <a:ext cx="8004004" cy="776287"/>
        </a:xfrm>
        <a:prstGeom prst="rect">
          <a:avLst/>
        </a:prstGeom>
        <a:solidFill>
          <a:srgbClr val="7A00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78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Univers Condensed Light" panose="020F0302020204030204" pitchFamily="34" charset="0"/>
              <a:cs typeface="Univers Condensed Light" panose="020F0302020204030204" pitchFamily="34" charset="0"/>
            </a:rPr>
            <a:t>Canadian Institutes of Health Research (CIHR)</a:t>
          </a:r>
          <a:endParaRPr lang="en-CA" sz="3400" b="0" i="0" kern="1200" dirty="0">
            <a:latin typeface="Univers Condensed Light" panose="020F0302020204030204" pitchFamily="34" charset="0"/>
            <a:cs typeface="Univers Condensed Light" panose="020F0302020204030204" pitchFamily="34" charset="0"/>
          </a:endParaRPr>
        </a:p>
      </dsp:txBody>
      <dsp:txXfrm>
        <a:off x="540004" y="388143"/>
        <a:ext cx="8004004" cy="776287"/>
      </dsp:txXfrm>
    </dsp:sp>
    <dsp:sp modelId="{7A2118AB-5080-46AD-A922-D6030D7966DE}">
      <dsp:nvSpPr>
        <dsp:cNvPr id="0" name=""/>
        <dsp:cNvSpPr/>
      </dsp:nvSpPr>
      <dsp:spPr>
        <a:xfrm>
          <a:off x="54824" y="291107"/>
          <a:ext cx="970359" cy="970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A003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51904-2860-4701-92E8-DB5E60DCF1C2}">
      <dsp:nvSpPr>
        <dsp:cNvPr id="0" name=""/>
        <dsp:cNvSpPr/>
      </dsp:nvSpPr>
      <dsp:spPr>
        <a:xfrm>
          <a:off x="822184" y="1552574"/>
          <a:ext cx="7721824" cy="776287"/>
        </a:xfrm>
        <a:prstGeom prst="rect">
          <a:avLst/>
        </a:prstGeom>
        <a:solidFill>
          <a:srgbClr val="7A00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78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Univers Condensed Light" panose="020F0302020204030204" pitchFamily="34" charset="0"/>
              <a:cs typeface="Univers Condensed Light" panose="020F0302020204030204" pitchFamily="34" charset="0"/>
            </a:rPr>
            <a:t>Natural Science &amp; Engineering (NSERC)</a:t>
          </a:r>
          <a:endParaRPr lang="en-CA" sz="3400" b="0" i="0" kern="1200" dirty="0">
            <a:latin typeface="Univers Condensed Light" panose="020F0302020204030204" pitchFamily="34" charset="0"/>
            <a:cs typeface="Univers Condensed Light" panose="020F0302020204030204" pitchFamily="34" charset="0"/>
          </a:endParaRPr>
        </a:p>
      </dsp:txBody>
      <dsp:txXfrm>
        <a:off x="822184" y="1552574"/>
        <a:ext cx="7721824" cy="776287"/>
      </dsp:txXfrm>
    </dsp:sp>
    <dsp:sp modelId="{6EC3EAE4-A3A1-4121-8C4B-8D4E01C5C6F0}">
      <dsp:nvSpPr>
        <dsp:cNvPr id="0" name=""/>
        <dsp:cNvSpPr/>
      </dsp:nvSpPr>
      <dsp:spPr>
        <a:xfrm>
          <a:off x="337004" y="1455538"/>
          <a:ext cx="970359" cy="970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A003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EBB89-94E1-44CD-861D-935208EF1CBA}">
      <dsp:nvSpPr>
        <dsp:cNvPr id="0" name=""/>
        <dsp:cNvSpPr/>
      </dsp:nvSpPr>
      <dsp:spPr>
        <a:xfrm>
          <a:off x="540004" y="2717005"/>
          <a:ext cx="8004004" cy="776287"/>
        </a:xfrm>
        <a:prstGeom prst="rect">
          <a:avLst/>
        </a:prstGeom>
        <a:solidFill>
          <a:srgbClr val="7A003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178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latin typeface="Univers Condensed Light" panose="020F0302020204030204" pitchFamily="34" charset="0"/>
              <a:cs typeface="Univers Condensed Light" panose="020F0302020204030204" pitchFamily="34" charset="0"/>
            </a:rPr>
            <a:t>Social Science &amp; Humanities (SSHRC)</a:t>
          </a:r>
          <a:endParaRPr lang="en-CA" sz="3400" b="0" i="0" kern="1200" dirty="0">
            <a:latin typeface="Univers Condensed Light" panose="020F0302020204030204" pitchFamily="34" charset="0"/>
            <a:cs typeface="Univers Condensed Light" panose="020F0302020204030204" pitchFamily="34" charset="0"/>
          </a:endParaRPr>
        </a:p>
      </dsp:txBody>
      <dsp:txXfrm>
        <a:off x="540004" y="2717005"/>
        <a:ext cx="8004004" cy="776287"/>
      </dsp:txXfrm>
    </dsp:sp>
    <dsp:sp modelId="{01842945-E1AD-43DC-9A49-65B5B659D1AC}">
      <dsp:nvSpPr>
        <dsp:cNvPr id="0" name=""/>
        <dsp:cNvSpPr/>
      </dsp:nvSpPr>
      <dsp:spPr>
        <a:xfrm>
          <a:off x="54824" y="2619969"/>
          <a:ext cx="970359" cy="9703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A003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69D6966C-2FE5-DD4D-B9A3-FE1940EE90D1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A1090AFB-A8F6-B045-8DF8-EA2486E6E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61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72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going to hold the funds and administer the money, They will want to sign off.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FB6F1-C431-4FF2-981B-07A832ADF8E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43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28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C1A1D-A3B4-486E-A0A4-703F7EB314A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3691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2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65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C1A1D-A3B4-486E-A0A4-703F7EB314A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41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5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5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3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6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01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62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10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0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78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62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4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1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7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090AFB-A8F6-B045-8DF8-EA2486E6EA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6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B68F-A4E2-A84B-B4E3-546D0E0C40BC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F618F-44AB-FF47-8B53-24172AA33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26701-8E12-B749-84E8-7FE1228FF7A0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812E9-A0F0-DF40-8864-7ADC216A5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14D61-A4B8-C044-B198-E53048710F21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A09B7-2C11-A243-96AD-1FD2EC3DB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52C7-DB82-DF49-8C9D-22A072BBB572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9C2A2-CD2B-AA45-98D9-D39EFB9C4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5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4122B-625C-0B4C-A5D2-45E3601525FF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DF4F7-66DE-2E46-BCFA-D46343E2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1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9EB1-09B7-E34E-BABC-F675D953A8C3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498D0-92D0-734A-B637-61D824D8C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BE0E-4884-EE46-A0EB-600728E75F29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B8A26-DE39-DC47-9B27-8E8CB35D7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187ED-83E5-4E48-A666-B90BC23499FE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B52E4-AC64-7343-9A8D-695DCEC2E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9ED78-8700-EE44-9E07-2AD827E18AA9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5AC55-8764-CE4F-9578-D77B681C6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83042-35B4-DD48-B186-0EF548851B35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FAF0C-8BFB-A54A-8679-022B973D5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FE5F-6259-5143-A108-8727B5DFA5D1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1B33E-34F8-B049-AF5A-368BCE125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E6AB0E3F-3A99-CE4B-BA79-63D9F9EDF827}" type="datetimeFigureOut">
              <a:rPr lang="en-US"/>
              <a:pPr>
                <a:defRPr/>
              </a:pPr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16385D39-E025-0D4A-949E-DA25E2138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hyperlink" Target="https://www.kumc.edu/school-of-medicine/office-of-medical-education/academy-of-medical-educators/resources/funding-sources-for-medical-education-research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s://www.mcgill.ca/medhealthsci-facdev/links/funding" TargetMode="External"/><Relationship Id="rId5" Type="http://schemas.openxmlformats.org/officeDocument/2006/relationships/hyperlink" Target="https://merit.healthsci.mcmaster.ca/wp-content/uploads/2022/07/hpe-funding-award-opportunities_uplload.pdf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9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svg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svg"/><Relationship Id="rId1" Type="http://schemas.openxmlformats.org/officeDocument/2006/relationships/tags" Target="../tags/tag6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555556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1270000" dist="63500" dir="5400000">
              <a:prstClr val="black">
                <a:alpha val="3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588" y="4984750"/>
            <a:ext cx="11333162" cy="384175"/>
          </a:xfrm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Univers Condensed Light" panose="020B0306020202040204" pitchFamily="34" charset="0"/>
                <a:ea typeface="+mn-ea"/>
                <a:cs typeface="+mn-cs"/>
              </a:rPr>
              <a:t>Instructors: Anita Acai and </a:t>
            </a:r>
            <a:r>
              <a:rPr lang="en-US" dirty="0" err="1">
                <a:solidFill>
                  <a:schemeClr val="bg1"/>
                </a:solidFill>
                <a:latin typeface="Univers Condensed Light" panose="020B0306020202040204" pitchFamily="34" charset="0"/>
                <a:ea typeface="+mn-ea"/>
                <a:cs typeface="+mn-cs"/>
              </a:rPr>
              <a:t>Elif</a:t>
            </a:r>
            <a:r>
              <a:rPr lang="en-US" dirty="0">
                <a:solidFill>
                  <a:schemeClr val="bg1"/>
                </a:solidFill>
                <a:latin typeface="Univers Condensed Light" panose="020B0306020202040204" pitchFamily="34" charset="0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nivers Condensed Light" panose="020B0306020202040204" pitchFamily="34" charset="0"/>
                <a:ea typeface="+mn-ea"/>
                <a:cs typeface="+mn-cs"/>
              </a:rPr>
              <a:t>Bilgic</a:t>
            </a:r>
            <a:endParaRPr lang="en-US" dirty="0">
              <a:solidFill>
                <a:schemeClr val="bg1"/>
              </a:solidFill>
              <a:latin typeface="Univers Condensed Light" panose="020B0306020202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588" y="2133600"/>
            <a:ext cx="10823574" cy="25368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CA" sz="7200" cap="all" dirty="0">
                <a:solidFill>
                  <a:schemeClr val="bg1"/>
                </a:solidFill>
                <a:latin typeface="Univers Condensed" panose="020B0606020202060204" pitchFamily="34" charset="0"/>
                <a:ea typeface="+mj-ea"/>
                <a:cs typeface="+mj-cs"/>
              </a:rPr>
              <a:t>Successful Grant Review</a:t>
            </a:r>
            <a:endParaRPr lang="en-US" sz="7200" cap="all" dirty="0">
              <a:solidFill>
                <a:schemeClr val="bg1"/>
              </a:solidFill>
              <a:latin typeface="Univers Condensed" panose="020B0606020202060204" pitchFamily="34" charset="0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-14288" y="4724400"/>
            <a:ext cx="12220576" cy="0"/>
          </a:xfrm>
          <a:prstGeom prst="lin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6522690-1AC9-2180-0DF3-EF0E1F5C88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8" y="5807412"/>
            <a:ext cx="2060947" cy="82361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F48A30F-FE01-0125-AE67-FE98B254A7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389" y="5807412"/>
            <a:ext cx="1499616" cy="83210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CECE6-4E07-75A7-1C81-7B9D63EFEEBE}"/>
              </a:ext>
            </a:extLst>
          </p:cNvPr>
          <p:cNvCxnSpPr>
            <a:cxnSpLocks/>
          </p:cNvCxnSpPr>
          <p:nvPr/>
        </p:nvCxnSpPr>
        <p:spPr>
          <a:xfrm>
            <a:off x="10239375" y="5788362"/>
            <a:ext cx="0" cy="851154"/>
          </a:xfrm>
          <a:prstGeom prst="line">
            <a:avLst/>
          </a:prstGeom>
          <a:ln w="19050">
            <a:solidFill>
              <a:srgbClr val="7A003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844D175F-C5D0-F51B-7274-1D5197A09D9A}"/>
              </a:ext>
            </a:extLst>
          </p:cNvPr>
          <p:cNvSpPr txBox="1">
            <a:spLocks/>
          </p:cNvSpPr>
          <p:nvPr/>
        </p:nvSpPr>
        <p:spPr bwMode="auto">
          <a:xfrm>
            <a:off x="-14288" y="6255341"/>
            <a:ext cx="4758151" cy="3841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39999"/>
              </a:srgb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Univers Condensed Light" panose="020B0306020202040204" pitchFamily="34" charset="0"/>
                <a:ea typeface="+mn-ea"/>
                <a:cs typeface="+mn-cs"/>
              </a:rPr>
              <a:t>Slide Credits: Dr. Meredith Vanstone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60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IDENTIFY THE FUNDING SOURCE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EFBEC51-D84E-F841-72CC-5092CACE0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57" y="1189857"/>
            <a:ext cx="10515600" cy="463720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Internal </a:t>
            </a:r>
          </a:p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Programs, departments, specific calls for proposals</a:t>
            </a:r>
          </a:p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External</a:t>
            </a:r>
          </a:p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So many options! TBC</a:t>
            </a:r>
          </a:p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Education-specific</a:t>
            </a:r>
          </a:p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HCP colleges have education grants, so do PSI, </a:t>
            </a:r>
            <a:r>
              <a:rPr lang="en-US" dirty="0" err="1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Stemmler</a:t>
            </a: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, Spencer Foundations</a:t>
            </a:r>
          </a:p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Profession-specific</a:t>
            </a:r>
          </a:p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CFPC, AOM, PSI offer funding to members of their organization for research that will further the profession</a:t>
            </a:r>
          </a:p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Disease-specific</a:t>
            </a:r>
          </a:p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Charities, foundations</a:t>
            </a:r>
          </a:p>
          <a:p>
            <a:pPr lvl="1"/>
            <a:endParaRPr lang="en-CA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10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HOW DO YOU IDENTIFY FUNDING SOURCES?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8197353-6B53-DD6A-665E-EA96B07F4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67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Many will recur year after year, ask around</a:t>
            </a:r>
          </a:p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Internal groups, mailing lists</a:t>
            </a:r>
          </a:p>
          <a:p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External funding databases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Pivot RP (subscription-based)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  <a:hlinkClick r:id="rId5"/>
              </a:rPr>
              <a:t>https://merit.healthsci.mcmaster.ca/wp-content/uploads/2022/07/hpe-funding-award-opportunities_uplload.pdf</a:t>
            </a:r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 </a:t>
            </a:r>
          </a:p>
          <a:p>
            <a:pPr lvl="1"/>
            <a:r>
              <a:rPr lang="en-CA" sz="2800" dirty="0">
                <a:latin typeface="Univers Condensed Light" panose="020F0302020204030204" pitchFamily="34" charset="0"/>
                <a:cs typeface="Univers Condensed Light" panose="020F0302020204030204" pitchFamily="34" charset="0"/>
                <a:hlinkClick r:id="rId6"/>
              </a:rPr>
              <a:t>https://www.mcgill.ca/medhealthsci-facdev/links/funding</a:t>
            </a:r>
            <a:endParaRPr lang="en-US" sz="28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pPr lvl="1"/>
            <a:r>
              <a:rPr lang="en-CA" sz="2800" dirty="0">
                <a:latin typeface="Univers Condensed Light" panose="020F0302020204030204" pitchFamily="34" charset="0"/>
                <a:cs typeface="Univers Condensed Light" panose="020F0302020204030204" pitchFamily="34" charset="0"/>
                <a:hlinkClick r:id="rId7"/>
              </a:rPr>
              <a:t>https://www.kumc.edu/school-of-medicine/office-of-medical-education/academy-of-medical-educators/resources/funding-sources-for-medical-education-research.html</a:t>
            </a:r>
            <a:endParaRPr lang="en-US" sz="28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40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A NOTE ABOUT THE TRI-COUNCIL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0A740908-F7C3-421B-E329-C7C31F23C3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3361373"/>
              </p:ext>
            </p:extLst>
          </p:nvPr>
        </p:nvGraphicFramePr>
        <p:xfrm>
          <a:off x="1653572" y="1488281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3250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0442" y="187395"/>
            <a:ext cx="12192000" cy="717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MAKE SURE YOU UNDERSTAND THE OPPORTUNITY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7BB5073-D34D-390B-5B44-AC25B2FA8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73" y="132873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Timelines</a:t>
            </a:r>
            <a:b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</a:br>
            <a:endParaRPr lang="en-US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Priority areas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For this call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For the organization</a:t>
            </a:r>
            <a:b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</a:br>
            <a:endParaRPr lang="en-US" sz="28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Requirements (Does the PI need to be a member of the group?)</a:t>
            </a:r>
            <a:b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</a:br>
            <a:endParaRPr lang="en-US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Application specifics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Letters of support, eligible budget items, specific pieces of information</a:t>
            </a:r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27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mall white calendar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37DB45F9-DF81-A447-688F-912B335CD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670765-BCFF-D2DD-12A3-A2AE8E448AAE}"/>
              </a:ext>
            </a:extLst>
          </p:cNvPr>
          <p:cNvSpPr/>
          <p:nvPr/>
        </p:nvSpPr>
        <p:spPr>
          <a:xfrm>
            <a:off x="5879976" y="548680"/>
            <a:ext cx="6312004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How long does it take to write a grant? </a:t>
            </a:r>
            <a:endParaRPr lang="en-CA" sz="24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9F194-C32A-810E-B3C7-7298E55DE920}"/>
              </a:ext>
            </a:extLst>
          </p:cNvPr>
          <p:cNvSpPr txBox="1"/>
          <p:nvPr/>
        </p:nvSpPr>
        <p:spPr>
          <a:xfrm>
            <a:off x="7064188" y="2033454"/>
            <a:ext cx="47924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How much do you already have assembled?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Are your collaborators going to be helpful in grant preparation?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Is the idea solid, or are you still developing it?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Do you have relationships with the groups you will need letters of support from?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is the internal review/submission process like?</a:t>
            </a:r>
          </a:p>
          <a:p>
            <a:pPr marL="285750" indent="-285750">
              <a:buFontTx/>
              <a:buChar char="-"/>
            </a:pPr>
            <a:endParaRPr lang="en-US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 general, think in months when you plan a grant.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letter, book, indoor&#10;&#10;Description automatically generated">
            <a:extLst>
              <a:ext uri="{FF2B5EF4-FFF2-40B4-BE49-F238E27FC236}">
                <a16:creationId xmlns:a16="http://schemas.microsoft.com/office/drawing/2014/main" id="{90B7004E-471C-06C0-8076-A6D3189ED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b="1071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00F456-7452-3DF0-42AF-1A484C87C9E4}"/>
              </a:ext>
            </a:extLst>
          </p:cNvPr>
          <p:cNvSpPr/>
          <p:nvPr/>
        </p:nvSpPr>
        <p:spPr>
          <a:xfrm>
            <a:off x="0" y="836712"/>
            <a:ext cx="6528048" cy="1008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Internal approval process, what?</a:t>
            </a:r>
            <a:endParaRPr lang="en-CA" sz="24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44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-1"/>
            <a:ext cx="12192000" cy="153698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0442" y="425937"/>
            <a:ext cx="12192000" cy="717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ADJUDICATION – HOW TO PREPARE FOR SUCCESSFUL REVIEWS 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D4A970E-473D-810D-4CFA-4F9DE3EE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3" y="1794346"/>
            <a:ext cx="10515600" cy="4351338"/>
          </a:xfrm>
        </p:spPr>
        <p:txBody>
          <a:bodyPr/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Prepare for reviewers who: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Know your topic very well, but methods not at all (and reverse)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May have competing work or professional interests 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Prepare for committee members who: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Work in the same large field (e.g., Health Policy &amp; Systems Management committee at CIHR) but are not familiar with topic or methods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Listening to a lot of excellent grant ideas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32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floor, computer, indoor&#10;&#10;Description automatically generated">
            <a:extLst>
              <a:ext uri="{FF2B5EF4-FFF2-40B4-BE49-F238E27FC236}">
                <a16:creationId xmlns:a16="http://schemas.microsoft.com/office/drawing/2014/main" id="{8B98960B-D3D6-BA8A-3079-EFB64AFE8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CC9E8-1D7A-1ACA-C7B4-88CC74310AF9}"/>
              </a:ext>
            </a:extLst>
          </p:cNvPr>
          <p:cNvSpPr txBox="1"/>
          <p:nvPr/>
        </p:nvSpPr>
        <p:spPr>
          <a:xfrm>
            <a:off x="7673788" y="642257"/>
            <a:ext cx="39956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Imagine your reviewer…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bg1"/>
              </a:solidFill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Two days of reviewing applications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Will be expert in some aspects, but not all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May be a methodological mismatch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May work in an international context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Jargon often incomprehensible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Other work is piling up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Having to reduce complexity of assessment to one number</a:t>
            </a:r>
            <a:endParaRPr lang="en-CA" sz="2400" dirty="0">
              <a:solidFill>
                <a:schemeClr val="bg1"/>
              </a:solidFill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3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SUMMARY OF PROPOSAL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5E1C7B-B2FB-E83A-0A40-BBE233F68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3" y="1253331"/>
            <a:ext cx="10515600" cy="4351338"/>
          </a:xfrm>
        </p:spPr>
        <p:txBody>
          <a:bodyPr/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Your “first impression”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Great chance to get the argument down clearly: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is the topic?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problem will you address?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knowledge will you generate?</a:t>
            </a:r>
          </a:p>
          <a:p>
            <a:pPr lvl="1"/>
            <a:r>
              <a:rPr lang="en-US" sz="28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impacts will this new knowledge have?</a:t>
            </a:r>
            <a:endParaRPr lang="en-CA" sz="28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0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D1B75A5-BA71-5DFF-9E0E-748D068CC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8" r="3" b="3"/>
          <a:stretch/>
        </p:blipFill>
        <p:spPr>
          <a:xfrm>
            <a:off x="821597" y="643467"/>
            <a:ext cx="3687998" cy="5122653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1C7D5D7-25F5-EEA2-4840-377C0B27D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8" r="6135" b="-1"/>
          <a:stretch/>
        </p:blipFill>
        <p:spPr>
          <a:xfrm>
            <a:off x="4974933" y="643467"/>
            <a:ext cx="6211624" cy="52642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8BF29E-8A29-EE92-67EB-FF014CC9597B}"/>
              </a:ext>
            </a:extLst>
          </p:cNvPr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7F6701F-DA12-B1D1-1647-B04E4DD311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99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-4468"/>
            <a:ext cx="12192000" cy="1028758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AGENDA 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9713" y="1287462"/>
            <a:ext cx="10515600" cy="4351338"/>
          </a:xfrm>
        </p:spPr>
        <p:txBody>
          <a:bodyPr/>
          <a:lstStyle/>
          <a:p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What’s a grant?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How are they awarded?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is the review process like and how can you prepare for success?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US" sz="3200" dirty="0">
              <a:solidFill>
                <a:srgbClr val="212427"/>
              </a:solidFill>
              <a:effectLst/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pPr marL="0" indent="0" algn="l" rtl="0" fontAlgn="base">
              <a:buNone/>
            </a:pPr>
            <a:r>
              <a:rPr lang="en-US" sz="3200" u="sng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Later in the Week:​</a:t>
            </a:r>
          </a:p>
          <a:p>
            <a:pPr algn="l" rtl="0" fontAlgn="base"/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Identifying, managing, budgeting for grants (logistics)</a:t>
            </a:r>
            <a:endParaRPr lang="en-CA" sz="3200" dirty="0">
              <a:solidFill>
                <a:srgbClr val="212427"/>
              </a:solidFill>
              <a:effectLst/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pPr marL="0" indent="0">
              <a:buNone/>
            </a:pPr>
            <a:endParaRPr lang="en-CA" sz="2800" dirty="0">
              <a:latin typeface="Univers Condensed Light" panose="020B0306020202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43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577064-A83E-910C-0660-3EE7D55F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1" r="1" b="10099"/>
          <a:stretch/>
        </p:blipFill>
        <p:spPr>
          <a:xfrm>
            <a:off x="0" y="72157"/>
            <a:ext cx="12293293" cy="6280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44A445-BE31-8023-D5A3-3B090D33FF37}"/>
              </a:ext>
            </a:extLst>
          </p:cNvPr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ABB69EE-C442-FAA3-6495-017F92E347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53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-1"/>
            <a:ext cx="12192000" cy="153698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0441" y="425937"/>
            <a:ext cx="12482375" cy="717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sz="4200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PAY CLOSE ATTENTION TO ADJUDICATION CRITERIA</a:t>
            </a:r>
            <a:endParaRPr lang="en-US" sz="4200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BB0DF58-7E36-5006-55CF-9F6D372F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3" y="1675914"/>
            <a:ext cx="10515600" cy="4351338"/>
          </a:xfrm>
        </p:spPr>
        <p:txBody>
          <a:bodyPr/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Typically, available from funder’s website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Reviewers will be very familiar; will adhere closely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Write to the criterial; use the same phrases or headings to help reviewers</a:t>
            </a:r>
            <a:endParaRPr lang="en-CA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83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EXAMPLE: CIHR SCHOLARSHIP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527D9A-690B-115B-55BC-890D7569D246}"/>
              </a:ext>
            </a:extLst>
          </p:cNvPr>
          <p:cNvSpPr txBox="1">
            <a:spLocks/>
          </p:cNvSpPr>
          <p:nvPr/>
        </p:nvSpPr>
        <p:spPr bwMode="auto">
          <a:xfrm>
            <a:off x="-143432" y="1143885"/>
            <a:ext cx="6372090" cy="49919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Academic Excellence (50%)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Academic record (transcripts)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Scholarships and awards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Duration of previous studies (over time?)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Course load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Relative standing (if available)</a:t>
            </a:r>
          </a:p>
          <a:p>
            <a:pPr lvl="2"/>
            <a:endParaRPr lang="en-US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pPr lvl="1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Research Potential (30%)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Quality and originality of contributions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Relevance of work experience and academic training to field of proposed research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Significance, feasibility, merit of proposed research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Critical thinking, application, initiative, autonomy, independence</a:t>
            </a:r>
          </a:p>
          <a:p>
            <a:pPr lvl="2"/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Research experience and achievements (publications, presentations, jobs)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00AD526-7658-25C7-851B-6AF5025B53CE}"/>
              </a:ext>
            </a:extLst>
          </p:cNvPr>
          <p:cNvSpPr txBox="1">
            <a:spLocks/>
          </p:cNvSpPr>
          <p:nvPr/>
        </p:nvSpPr>
        <p:spPr>
          <a:xfrm>
            <a:off x="5730781" y="1122429"/>
            <a:ext cx="609600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Personal characteristics and interpersonal skills (20%)</a:t>
            </a:r>
          </a:p>
          <a:p>
            <a:pPr lvl="2"/>
            <a:r>
              <a:rPr lang="en-US" sz="19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Work experience</a:t>
            </a:r>
          </a:p>
          <a:p>
            <a:pPr lvl="2"/>
            <a:r>
              <a:rPr lang="en-US" sz="19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Leadership</a:t>
            </a:r>
          </a:p>
          <a:p>
            <a:pPr lvl="2"/>
            <a:r>
              <a:rPr lang="en-US" sz="19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Project management</a:t>
            </a:r>
          </a:p>
          <a:p>
            <a:pPr lvl="2"/>
            <a:r>
              <a:rPr lang="en-US" sz="19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Ability to communicate scientific concepts</a:t>
            </a:r>
          </a:p>
          <a:p>
            <a:pPr lvl="2"/>
            <a:r>
              <a:rPr lang="en-US" sz="19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Involvement in academic life, volunteerism, community outreach</a:t>
            </a:r>
          </a:p>
          <a:p>
            <a:endParaRPr lang="en-CA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031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TIPS – ARRANGE A FRIENDLY PEER REVIEW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750B571-5FF3-618F-EA1B-E39DE7F96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063" y="132873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Reviewers are likely to be experts in the broader field, but not necessarily in the exact topic </a:t>
            </a:r>
            <a:r>
              <a:rPr lang="en-US" sz="3200" u="sng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or</a:t>
            </a:r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 methods</a:t>
            </a:r>
          </a:p>
          <a:p>
            <a:endParaRPr lang="en-US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Ask a colleague who fits a similar profile for a friendly review. What makes sense? What is unclear? What problems do they see?</a:t>
            </a:r>
            <a:endParaRPr lang="en-CA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pic>
        <p:nvPicPr>
          <p:cNvPr id="7" name="Content Placeholder 5" descr="A pair of glasses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74E0923-643C-1DF0-D980-FDCFF8D6B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3612"/>
            <a:ext cx="5586413" cy="3723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912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TIPS – CHALLENGES AND MITIGATION SECTION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pic>
        <p:nvPicPr>
          <p:cNvPr id="2" name="Content Placeholder 5" descr="A pair of glasses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277F34B-6EF8-CE78-F4E2-5E8C9F9B0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3612"/>
            <a:ext cx="5586413" cy="372351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9D5AF34-49C9-9BAA-BA78-D7DA5167C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057" y="1571492"/>
            <a:ext cx="5181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challenges might you encounter in this research (or might reviewers anticipate you will encounter?)</a:t>
            </a:r>
          </a:p>
          <a:p>
            <a:endParaRPr lang="en-US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Name each, with mitigation strategies to demonstrate feasibility</a:t>
            </a:r>
            <a:endParaRPr lang="en-CA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208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TEAM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B44CF45-B179-F93E-8E85-980191CF0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326" y="1336687"/>
            <a:ext cx="5587032" cy="44973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Each person should have a specific role: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Methodological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Topic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Knowledge user / decision-maker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Access to patient / learner populations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Mentorship on project management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Trainee or early-career researcher you will mentor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Clinical, patient, community perspective</a:t>
            </a:r>
            <a:endParaRPr lang="en-CA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pic>
        <p:nvPicPr>
          <p:cNvPr id="7" name="Content Placeholder 5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D8B6B90D-F292-C35A-FC0A-1DC38B4ADE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3793" b="-1"/>
          <a:stretch/>
        </p:blipFill>
        <p:spPr>
          <a:xfrm>
            <a:off x="6129971" y="1336687"/>
            <a:ext cx="5587032" cy="449736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86C725-B1DA-C369-73A7-7DFCBC50EB38}"/>
              </a:ext>
            </a:extLst>
          </p:cNvPr>
          <p:cNvSpPr txBox="1"/>
          <p:nvPr/>
        </p:nvSpPr>
        <p:spPr>
          <a:xfrm>
            <a:off x="6481941" y="5727575"/>
            <a:ext cx="697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nivers Condensed Light" panose="020B0306020202040204" pitchFamily="34" charset="0"/>
              </a:rPr>
              <a:t>Beware the gigantic team with undefined or overlapping roles…</a:t>
            </a:r>
            <a:endParaRPr lang="en-CA" dirty="0">
              <a:latin typeface="Univers Condensed Light" panose="020B0306020202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17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-1"/>
            <a:ext cx="12192000" cy="153698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0441" y="425937"/>
            <a:ext cx="12482375" cy="717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sz="4200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GRANT REVIEW ACTIVITY PROMPTS</a:t>
            </a:r>
            <a:endParaRPr lang="en-US" sz="4200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BB0DF58-7E36-5006-55CF-9F6D372F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3" y="1675914"/>
            <a:ext cx="10515600" cy="4351338"/>
          </a:xfrm>
        </p:spPr>
        <p:txBody>
          <a:bodyPr/>
          <a:lstStyle/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is this grant about?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What are the strengths of the applications?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Weaknesses?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Do you think this grant was funded?</a:t>
            </a: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If you were a reviewer, would you fund this grant?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657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555556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1270000" dist="63500" dir="5400000">
              <a:prstClr val="black">
                <a:alpha val="3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892175"/>
            <a:ext cx="10823574" cy="253682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7200" cap="all" dirty="0">
                <a:solidFill>
                  <a:schemeClr val="bg1"/>
                </a:solidFill>
                <a:latin typeface="Univers Condensed" panose="020B0606020202060204" pitchFamily="34" charset="0"/>
                <a:ea typeface="+mj-ea"/>
                <a:cs typeface="+mj-cs"/>
              </a:rPr>
              <a:t>Thank you!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6522690-1AC9-2180-0DF3-EF0E1F5C88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8" y="5807412"/>
            <a:ext cx="2060947" cy="82361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F48A30F-FE01-0125-AE67-FE98B254A7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389" y="5807412"/>
            <a:ext cx="1499616" cy="83210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CECE6-4E07-75A7-1C81-7B9D63EFEEBE}"/>
              </a:ext>
            </a:extLst>
          </p:cNvPr>
          <p:cNvCxnSpPr>
            <a:cxnSpLocks/>
          </p:cNvCxnSpPr>
          <p:nvPr/>
        </p:nvCxnSpPr>
        <p:spPr>
          <a:xfrm>
            <a:off x="10239375" y="5788362"/>
            <a:ext cx="0" cy="851154"/>
          </a:xfrm>
          <a:prstGeom prst="line">
            <a:avLst/>
          </a:prstGeom>
          <a:ln w="19050">
            <a:solidFill>
              <a:srgbClr val="7A003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926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84C5A548-963B-C06A-373F-497943F3F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0"/>
            <a:ext cx="12191980" cy="6857990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2FCBA4-386B-C853-875F-CB3E251892B7}"/>
              </a:ext>
            </a:extLst>
          </p:cNvPr>
          <p:cNvSpPr txBox="1"/>
          <p:nvPr/>
        </p:nvSpPr>
        <p:spPr>
          <a:xfrm>
            <a:off x="7626969" y="1574721"/>
            <a:ext cx="4170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 grant is funding to conduct scholarship (research, implementation, evaluation)</a:t>
            </a:r>
          </a:p>
          <a:p>
            <a:endParaRPr lang="en-US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CA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It is typically awarded through a competitive process and involves a contract that specifies what you (grant-holder) will do, how much this will cost, what eligible expenses are, what you must deliver back to the funder, and on what timeline.</a:t>
            </a:r>
          </a:p>
          <a:p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CA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Grants tend to be for research, not program implementation (unless the program is an intervention, and you are researching effectiveness)</a:t>
            </a:r>
          </a:p>
        </p:txBody>
      </p:sp>
    </p:spTree>
    <p:extLst>
      <p:ext uri="{BB962C8B-B14F-4D97-AF65-F5344CB8AC3E}">
        <p14:creationId xmlns:p14="http://schemas.microsoft.com/office/powerpoint/2010/main" val="87486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84C5A548-963B-C06A-373F-497943F3F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2FCBA4-386B-C853-875F-CB3E251892B7}"/>
              </a:ext>
            </a:extLst>
          </p:cNvPr>
          <p:cNvSpPr txBox="1"/>
          <p:nvPr/>
        </p:nvSpPr>
        <p:spPr>
          <a:xfrm>
            <a:off x="7824192" y="1556792"/>
            <a:ext cx="37444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Other things that are kind of (but not really) like grants:</a:t>
            </a:r>
          </a:p>
          <a:p>
            <a:endParaRPr lang="en-US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Scholarships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Stipends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Programmatic funding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Requests for Proposals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Consulting contracts</a:t>
            </a:r>
          </a:p>
          <a:p>
            <a:endParaRPr lang="en-US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These can also fund your education scholarship!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45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COMMON ELEMENTS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2008" y="1328737"/>
            <a:ext cx="10515600" cy="4351338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Persuasive writing!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Demonstrate a problem that exists 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Convince the funder to care about that problem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Explain why the problem hasn’t yet been solved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Introduce a potential solution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Assure the funder about feasibility</a:t>
            </a:r>
            <a:r>
              <a:rPr lang="en-US" sz="3200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212427"/>
                </a:solidFill>
                <a:effectLst/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Situate yourself as the person/team best situated to do this</a:t>
            </a:r>
            <a:endParaRPr lang="en-CA" sz="3200" dirty="0">
              <a:solidFill>
                <a:srgbClr val="212427"/>
              </a:solidFill>
              <a:effectLst/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65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FROM IDEAS TO GRANT SUBMISSION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pic>
        <p:nvPicPr>
          <p:cNvPr id="26" name="Graphic 25" descr="Good Idea with solid fill">
            <a:extLst>
              <a:ext uri="{FF2B5EF4-FFF2-40B4-BE49-F238E27FC236}">
                <a16:creationId xmlns:a16="http://schemas.microsoft.com/office/drawing/2014/main" id="{C5E715F0-87CF-E9DE-8015-715412DBF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4" y="2708920"/>
            <a:ext cx="914400" cy="914400"/>
          </a:xfrm>
          <a:prstGeom prst="rect">
            <a:avLst/>
          </a:prstGeom>
        </p:spPr>
      </p:pic>
      <p:pic>
        <p:nvPicPr>
          <p:cNvPr id="27" name="Graphic 26" descr="Internet with solid fill">
            <a:extLst>
              <a:ext uri="{FF2B5EF4-FFF2-40B4-BE49-F238E27FC236}">
                <a16:creationId xmlns:a16="http://schemas.microsoft.com/office/drawing/2014/main" id="{0146D04A-DFBD-9063-CCA1-B06E6E2DE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46768" y="2741004"/>
            <a:ext cx="914400" cy="914400"/>
          </a:xfrm>
          <a:prstGeom prst="rect">
            <a:avLst/>
          </a:prstGeom>
        </p:spPr>
      </p:pic>
      <p:pic>
        <p:nvPicPr>
          <p:cNvPr id="28" name="Graphic 27" descr="Group of people outline">
            <a:extLst>
              <a:ext uri="{FF2B5EF4-FFF2-40B4-BE49-F238E27FC236}">
                <a16:creationId xmlns:a16="http://schemas.microsoft.com/office/drawing/2014/main" id="{8409B9D0-2C34-D667-D86F-A64FFD305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3316" y="2708920"/>
            <a:ext cx="914400" cy="914400"/>
          </a:xfrm>
          <a:prstGeom prst="rect">
            <a:avLst/>
          </a:prstGeom>
        </p:spPr>
      </p:pic>
      <p:pic>
        <p:nvPicPr>
          <p:cNvPr id="29" name="Graphic 28" descr="Programmer female with solid fill">
            <a:extLst>
              <a:ext uri="{FF2B5EF4-FFF2-40B4-BE49-F238E27FC236}">
                <a16:creationId xmlns:a16="http://schemas.microsoft.com/office/drawing/2014/main" id="{ADBC2542-CCFA-495D-3D2F-1EAE9FECF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14884" y="2676836"/>
            <a:ext cx="914400" cy="914400"/>
          </a:xfrm>
          <a:prstGeom prst="rect">
            <a:avLst/>
          </a:prstGeom>
        </p:spPr>
      </p:pic>
      <p:pic>
        <p:nvPicPr>
          <p:cNvPr id="30" name="Graphic 29" descr="Programmer female with solid fill">
            <a:extLst>
              <a:ext uri="{FF2B5EF4-FFF2-40B4-BE49-F238E27FC236}">
                <a16:creationId xmlns:a16="http://schemas.microsoft.com/office/drawing/2014/main" id="{AED7080E-272F-FB2D-3F24-76FC1E698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7024" y="2741004"/>
            <a:ext cx="914400" cy="914400"/>
          </a:xfrm>
          <a:prstGeom prst="rect">
            <a:avLst/>
          </a:prstGeom>
        </p:spPr>
      </p:pic>
      <p:pic>
        <p:nvPicPr>
          <p:cNvPr id="31" name="Graphic 30" descr="List with solid fill">
            <a:extLst>
              <a:ext uri="{FF2B5EF4-FFF2-40B4-BE49-F238E27FC236}">
                <a16:creationId xmlns:a16="http://schemas.microsoft.com/office/drawing/2014/main" id="{0CFD9F88-E485-15EF-D612-E5930BC3C0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03316" y="3942542"/>
            <a:ext cx="914400" cy="914400"/>
          </a:xfrm>
          <a:prstGeom prst="rect">
            <a:avLst/>
          </a:prstGeom>
        </p:spPr>
      </p:pic>
      <p:pic>
        <p:nvPicPr>
          <p:cNvPr id="32" name="Graphic 31" descr="Checklist with solid fill">
            <a:extLst>
              <a:ext uri="{FF2B5EF4-FFF2-40B4-BE49-F238E27FC236}">
                <a16:creationId xmlns:a16="http://schemas.microsoft.com/office/drawing/2014/main" id="{0502138C-0BCB-C55B-46D0-09C1357C62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79411" y="1458717"/>
            <a:ext cx="914400" cy="914400"/>
          </a:xfrm>
          <a:prstGeom prst="rect">
            <a:avLst/>
          </a:prstGeom>
        </p:spPr>
      </p:pic>
      <p:pic>
        <p:nvPicPr>
          <p:cNvPr id="33" name="Graphic 32" descr="Signature with solid fill">
            <a:extLst>
              <a:ext uri="{FF2B5EF4-FFF2-40B4-BE49-F238E27FC236}">
                <a16:creationId xmlns:a16="http://schemas.microsoft.com/office/drawing/2014/main" id="{E297CEE3-AACB-CD5C-2820-74598B558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39194" y="2773088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6745B10-D3D0-83B9-AB64-BF3426D60D1B}"/>
              </a:ext>
            </a:extLst>
          </p:cNvPr>
          <p:cNvSpPr txBox="1"/>
          <p:nvPr/>
        </p:nvSpPr>
        <p:spPr>
          <a:xfrm>
            <a:off x="695400" y="3894120"/>
            <a:ext cx="7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Idea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3550CC-2BC4-6164-5CAD-C4121066E28D}"/>
              </a:ext>
            </a:extLst>
          </p:cNvPr>
          <p:cNvSpPr txBox="1"/>
          <p:nvPr/>
        </p:nvSpPr>
        <p:spPr>
          <a:xfrm>
            <a:off x="1988169" y="3742542"/>
            <a:ext cx="141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Funding opportunity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7144E6-FFC9-09E9-C1AE-2E2E672BAD51}"/>
              </a:ext>
            </a:extLst>
          </p:cNvPr>
          <p:cNvSpPr txBox="1"/>
          <p:nvPr/>
        </p:nvSpPr>
        <p:spPr>
          <a:xfrm>
            <a:off x="4145112" y="3913978"/>
            <a:ext cx="7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Write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2373DA-71AF-73D2-DA75-02614772A86F}"/>
              </a:ext>
            </a:extLst>
          </p:cNvPr>
          <p:cNvSpPr txBox="1"/>
          <p:nvPr/>
        </p:nvSpPr>
        <p:spPr>
          <a:xfrm>
            <a:off x="7415796" y="394254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Revise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B1AC9E-4AC5-72F1-6956-FED2F1E5D919}"/>
              </a:ext>
            </a:extLst>
          </p:cNvPr>
          <p:cNvSpPr txBox="1"/>
          <p:nvPr/>
        </p:nvSpPr>
        <p:spPr>
          <a:xfrm>
            <a:off x="9001525" y="3894120"/>
            <a:ext cx="118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Internal approvals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585374-36E9-A5AA-7E5F-9E81658D4E0B}"/>
              </a:ext>
            </a:extLst>
          </p:cNvPr>
          <p:cNvSpPr txBox="1"/>
          <p:nvPr/>
        </p:nvSpPr>
        <p:spPr>
          <a:xfrm>
            <a:off x="5013288" y="4949954"/>
            <a:ext cx="2046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Assemble team, supporting documents, letters</a:t>
            </a:r>
            <a:endParaRPr lang="en-CA" sz="20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DE2AEF-DF4A-CD1A-DBA5-6C7089832CD8}"/>
              </a:ext>
            </a:extLst>
          </p:cNvPr>
          <p:cNvSpPr/>
          <p:nvPr/>
        </p:nvSpPr>
        <p:spPr>
          <a:xfrm>
            <a:off x="10541341" y="2741004"/>
            <a:ext cx="1180990" cy="1172974"/>
          </a:xfrm>
          <a:prstGeom prst="ellipse">
            <a:avLst/>
          </a:prstGeom>
          <a:solidFill>
            <a:srgbClr val="7A003A"/>
          </a:solidFill>
          <a:ln>
            <a:solidFill>
              <a:srgbClr val="7A0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Submit to funding agency</a:t>
            </a:r>
            <a:endParaRPr lang="en-CA" sz="14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2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FROM SUBMISSION TO IMPLEMENTATION 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pic>
        <p:nvPicPr>
          <p:cNvPr id="16" name="Graphic 15" descr="Checklist with solid fill">
            <a:extLst>
              <a:ext uri="{FF2B5EF4-FFF2-40B4-BE49-F238E27FC236}">
                <a16:creationId xmlns:a16="http://schemas.microsoft.com/office/drawing/2014/main" id="{3664BE37-E432-1D7E-B85B-CA3F58545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360" y="2636912"/>
            <a:ext cx="914400" cy="914400"/>
          </a:xfrm>
          <a:prstGeom prst="rect">
            <a:avLst/>
          </a:prstGeom>
        </p:spPr>
      </p:pic>
      <p:pic>
        <p:nvPicPr>
          <p:cNvPr id="17" name="Graphic 16" descr="Group with solid fill">
            <a:extLst>
              <a:ext uri="{FF2B5EF4-FFF2-40B4-BE49-F238E27FC236}">
                <a16:creationId xmlns:a16="http://schemas.microsoft.com/office/drawing/2014/main" id="{57DDB3D7-F5CB-E059-785B-DC169139F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2475" y="2624446"/>
            <a:ext cx="914400" cy="914400"/>
          </a:xfrm>
          <a:prstGeom prst="rect">
            <a:avLst/>
          </a:prstGeom>
        </p:spPr>
      </p:pic>
      <p:pic>
        <p:nvPicPr>
          <p:cNvPr id="18" name="Graphic 17" descr="Customer review with solid fill">
            <a:extLst>
              <a:ext uri="{FF2B5EF4-FFF2-40B4-BE49-F238E27FC236}">
                <a16:creationId xmlns:a16="http://schemas.microsoft.com/office/drawing/2014/main" id="{EBCB6BF8-0E45-05A4-61C6-706F1903A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85836" y="2624446"/>
            <a:ext cx="914400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B933EE-64E6-F6AE-EEE1-40F972E403B3}"/>
              </a:ext>
            </a:extLst>
          </p:cNvPr>
          <p:cNvGrpSpPr/>
          <p:nvPr/>
        </p:nvGrpSpPr>
        <p:grpSpPr>
          <a:xfrm>
            <a:off x="3746076" y="1903755"/>
            <a:ext cx="943807" cy="2380713"/>
            <a:chOff x="4498504" y="2143576"/>
            <a:chExt cx="943807" cy="2380713"/>
          </a:xfrm>
        </p:grpSpPr>
        <p:pic>
          <p:nvPicPr>
            <p:cNvPr id="20" name="Graphic 19" descr="Rating Star with solid fill">
              <a:extLst>
                <a:ext uri="{FF2B5EF4-FFF2-40B4-BE49-F238E27FC236}">
                  <a16:creationId xmlns:a16="http://schemas.microsoft.com/office/drawing/2014/main" id="{70530CAC-629B-C083-EF2D-6172A38E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98504" y="2143576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Rating 3 Star with solid fill">
              <a:extLst>
                <a:ext uri="{FF2B5EF4-FFF2-40B4-BE49-F238E27FC236}">
                  <a16:creationId xmlns:a16="http://schemas.microsoft.com/office/drawing/2014/main" id="{624FD7E2-1DEF-2318-4CAC-D548C72A0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499727" y="2636912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Rating 3 Star outline">
              <a:extLst>
                <a:ext uri="{FF2B5EF4-FFF2-40B4-BE49-F238E27FC236}">
                  <a16:creationId xmlns:a16="http://schemas.microsoft.com/office/drawing/2014/main" id="{80806FB0-F415-D371-F158-9FC62E3C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498504" y="3152689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Rating 1 Star with solid fill">
              <a:extLst>
                <a:ext uri="{FF2B5EF4-FFF2-40B4-BE49-F238E27FC236}">
                  <a16:creationId xmlns:a16="http://schemas.microsoft.com/office/drawing/2014/main" id="{C9B7E0E5-8660-3682-EE7C-5D92B5FA6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27911" y="3609889"/>
              <a:ext cx="914400" cy="9144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72BB9A-878B-EC43-2044-17D849EBF702}"/>
              </a:ext>
            </a:extLst>
          </p:cNvPr>
          <p:cNvSpPr txBox="1"/>
          <p:nvPr/>
        </p:nvSpPr>
        <p:spPr>
          <a:xfrm>
            <a:off x="18691" y="3871578"/>
            <a:ext cx="148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Admin check of requirements</a:t>
            </a:r>
            <a:endParaRPr lang="en-CA" dirty="0">
              <a:latin typeface="Univers Condensed Light" panose="020B0306020202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064E64-9CFB-2336-0A10-28A3AFA02156}"/>
              </a:ext>
            </a:extLst>
          </p:cNvPr>
          <p:cNvSpPr txBox="1"/>
          <p:nvPr/>
        </p:nvSpPr>
        <p:spPr>
          <a:xfrm>
            <a:off x="1848043" y="3871578"/>
            <a:ext cx="116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Reviewer selection</a:t>
            </a:r>
            <a:endParaRPr lang="en-CA" dirty="0">
              <a:latin typeface="Univers Condensed Light" panose="020B0306020202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87BAE2-31BE-E6EA-A749-70ECEB3C2510}"/>
              </a:ext>
            </a:extLst>
          </p:cNvPr>
          <p:cNvSpPr txBox="1"/>
          <p:nvPr/>
        </p:nvSpPr>
        <p:spPr>
          <a:xfrm>
            <a:off x="3576233" y="4321731"/>
            <a:ext cx="131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Individual reviews assembled</a:t>
            </a:r>
            <a:endParaRPr lang="en-CA" dirty="0">
              <a:latin typeface="Univers Condensed Light" panose="020B0306020202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CE50E6-C2DC-FB28-F987-B6D494EC12A3}"/>
              </a:ext>
            </a:extLst>
          </p:cNvPr>
          <p:cNvSpPr txBox="1"/>
          <p:nvPr/>
        </p:nvSpPr>
        <p:spPr>
          <a:xfrm>
            <a:off x="5191765" y="4005064"/>
            <a:ext cx="131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Committee discussion</a:t>
            </a:r>
            <a:endParaRPr lang="en-CA" dirty="0">
              <a:latin typeface="Univers Condensed Light" panose="020B030602020204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D70C23-0524-6F1F-C67B-E7954F7FC7B5}"/>
              </a:ext>
            </a:extLst>
          </p:cNvPr>
          <p:cNvCxnSpPr>
            <a:cxnSpLocks/>
          </p:cNvCxnSpPr>
          <p:nvPr/>
        </p:nvCxnSpPr>
        <p:spPr>
          <a:xfrm flipV="1">
            <a:off x="6504664" y="2636912"/>
            <a:ext cx="1025639" cy="517486"/>
          </a:xfrm>
          <a:prstGeom prst="straightConnector1">
            <a:avLst/>
          </a:prstGeom>
          <a:ln>
            <a:solidFill>
              <a:srgbClr val="7A0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2DAF3F-DB04-540D-51A7-4A721BE2CD33}"/>
              </a:ext>
            </a:extLst>
          </p:cNvPr>
          <p:cNvCxnSpPr>
            <a:cxnSpLocks/>
          </p:cNvCxnSpPr>
          <p:nvPr/>
        </p:nvCxnSpPr>
        <p:spPr>
          <a:xfrm>
            <a:off x="6504664" y="3647734"/>
            <a:ext cx="997455" cy="357330"/>
          </a:xfrm>
          <a:prstGeom prst="straightConnector1">
            <a:avLst/>
          </a:prstGeom>
          <a:ln>
            <a:solidFill>
              <a:srgbClr val="7A0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AAFEE12-73E7-9506-B7B9-D6BBD1136CC5}"/>
              </a:ext>
            </a:extLst>
          </p:cNvPr>
          <p:cNvSpPr txBox="1"/>
          <p:nvPr/>
        </p:nvSpPr>
        <p:spPr>
          <a:xfrm>
            <a:off x="7625505" y="397344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Not funded, receive feedback, revise, submit next round</a:t>
            </a:r>
            <a:endParaRPr lang="en-CA" dirty="0">
              <a:latin typeface="Univers Condensed Light" panose="020B0306020202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A6083-BF8C-AD0E-22B1-42A84466BA43}"/>
              </a:ext>
            </a:extLst>
          </p:cNvPr>
          <p:cNvSpPr txBox="1"/>
          <p:nvPr/>
        </p:nvSpPr>
        <p:spPr>
          <a:xfrm>
            <a:off x="7522662" y="207603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Funded, contract with institution, transfer of funds</a:t>
            </a:r>
            <a:endParaRPr lang="en-CA" dirty="0">
              <a:latin typeface="Univers Condensed Light" panose="020B030602020204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9B4B07-2E2E-16B5-9791-8BF00A9A9662}"/>
              </a:ext>
            </a:extLst>
          </p:cNvPr>
          <p:cNvCxnSpPr>
            <a:cxnSpLocks/>
          </p:cNvCxnSpPr>
          <p:nvPr/>
        </p:nvCxnSpPr>
        <p:spPr>
          <a:xfrm flipV="1">
            <a:off x="9394870" y="2016296"/>
            <a:ext cx="711812" cy="333429"/>
          </a:xfrm>
          <a:prstGeom prst="straightConnector1">
            <a:avLst/>
          </a:prstGeom>
          <a:ln>
            <a:solidFill>
              <a:srgbClr val="7A00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7159DC8-E022-2B0B-2609-55471D8F78F5}"/>
              </a:ext>
            </a:extLst>
          </p:cNvPr>
          <p:cNvSpPr txBox="1"/>
          <p:nvPr/>
        </p:nvSpPr>
        <p:spPr>
          <a:xfrm>
            <a:off x="10134656" y="1369223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nivers Condensed Light" panose="020B0306020202040204" pitchFamily="34" charset="0"/>
              </a:rPr>
              <a:t>Open account</a:t>
            </a:r>
          </a:p>
          <a:p>
            <a:pPr algn="ctr"/>
            <a:r>
              <a:rPr lang="en-US" dirty="0">
                <a:latin typeface="Univers Condensed Light" panose="020B0306020202040204" pitchFamily="34" charset="0"/>
              </a:rPr>
              <a:t>REB approval</a:t>
            </a:r>
          </a:p>
          <a:p>
            <a:pPr algn="ctr"/>
            <a:r>
              <a:rPr lang="en-US" dirty="0">
                <a:latin typeface="Univers Condensed Light" panose="020B0306020202040204" pitchFamily="34" charset="0"/>
              </a:rPr>
              <a:t>Hire staff</a:t>
            </a:r>
          </a:p>
          <a:p>
            <a:pPr algn="ctr"/>
            <a:r>
              <a:rPr lang="en-US" dirty="0">
                <a:latin typeface="Univers Condensed Light" panose="020B0306020202040204" pitchFamily="34" charset="0"/>
              </a:rPr>
              <a:t>Start research!</a:t>
            </a:r>
            <a:endParaRPr lang="en-CA" dirty="0">
              <a:latin typeface="Univers Condensed Light" panose="020B0306020202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81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31858"/>
            <a:ext cx="12192000" cy="726141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267450"/>
            <a:ext cx="16795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042219"/>
          </a:xfrm>
          <a:prstGeom prst="rect">
            <a:avLst/>
          </a:prstGeom>
          <a:solidFill>
            <a:srgbClr val="7A003A"/>
          </a:solidFill>
          <a:ln>
            <a:noFill/>
          </a:ln>
          <a:effectLst>
            <a:innerShdw blurRad="431800" dist="1651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cap="all" dirty="0">
              <a:latin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39713" y="147638"/>
            <a:ext cx="11795125" cy="79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CA" cap="small" dirty="0">
                <a:solidFill>
                  <a:schemeClr val="bg1"/>
                </a:solidFill>
                <a:latin typeface="Univers Condensed" panose="020B0606020202060204" pitchFamily="34" charset="0"/>
              </a:rPr>
              <a:t>STEP 1: IDENTIFY THE PROJECT</a:t>
            </a:r>
            <a:endParaRPr lang="en-US" cap="small" dirty="0">
              <a:solidFill>
                <a:schemeClr val="bg1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13" y="1177925"/>
            <a:ext cx="11795125" cy="48148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F3E692-EA2A-F531-B450-AF33A3E2789C}"/>
              </a:ext>
            </a:extLst>
          </p:cNvPr>
          <p:cNvSpPr txBox="1">
            <a:spLocks/>
          </p:cNvSpPr>
          <p:nvPr/>
        </p:nvSpPr>
        <p:spPr bwMode="auto">
          <a:xfrm>
            <a:off x="533400" y="1411369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Is this research? Is it educational development? Is it quality improvement? Is it testing and refining an intervention? Does it involve evaluation? </a:t>
            </a:r>
          </a:p>
          <a:p>
            <a:endParaRPr lang="en-US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  <a:p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Which aspects of this project are flexible, which are rigid?</a:t>
            </a:r>
          </a:p>
          <a:p>
            <a:pPr lvl="1"/>
            <a:r>
              <a:rPr lang="en-US" sz="32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E.g., educational intervention is set, but could be applied in any clinical setting</a:t>
            </a:r>
            <a:endParaRPr lang="en-CA" sz="32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46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LEGO, plastic, toy&#10;&#10;Description automatically generated">
            <a:extLst>
              <a:ext uri="{FF2B5EF4-FFF2-40B4-BE49-F238E27FC236}">
                <a16:creationId xmlns:a16="http://schemas.microsoft.com/office/drawing/2014/main" id="{4BD85825-607F-76EB-BF1E-6F80D7229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" b="10519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EDBB68-9475-741C-D24C-3A417B73C305}"/>
              </a:ext>
            </a:extLst>
          </p:cNvPr>
          <p:cNvSpPr/>
          <p:nvPr/>
        </p:nvSpPr>
        <p:spPr>
          <a:xfrm>
            <a:off x="3388659" y="1268760"/>
            <a:ext cx="8784336" cy="11521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Which pieces can you swap in / out to construct a compelling project?</a:t>
            </a:r>
          </a:p>
          <a:p>
            <a:pPr algn="ctr"/>
            <a:r>
              <a:rPr lang="en-US" sz="2400" dirty="0">
                <a:latin typeface="Univers Condensed Light" panose="020F0302020204030204" pitchFamily="34" charset="0"/>
                <a:cs typeface="Univers Condensed Light" panose="020F0302020204030204" pitchFamily="34" charset="0"/>
              </a:rPr>
              <a:t>E.g., disease or profession, international collaborators, evaluation component </a:t>
            </a:r>
            <a:endParaRPr lang="en-CA" sz="2400" dirty="0">
              <a:latin typeface="Univers Condensed Light" panose="020F0302020204030204" pitchFamily="34" charset="0"/>
              <a:cs typeface="Univers Condensed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1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e863ba42-efc9-4e5f-805e-4976334478fe"/>
  <p:tag name="ARTICULATE_DESIGN_ID__HSED RESIDENCY WEEK RESEARCH METHODS" val="5cNM5PY7KsY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657334-c:\users\hsed\desktop\sandra\module4\module\module 4_assessment.pptx"/>
  <p:tag name="ARTICULATE_PRESENTER_VERSION" val="8"/>
  <p:tag name="ARTICULATE_USED_PAGE_ORIENTATION" val="1"/>
  <p:tag name="ARTICULATE_USED_PAGE_SIZE" val="7"/>
  <p:tag name="ARTICULATE_SLIDE_COUNT" val="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7"/>
  <p:tag name="ORIGINAL_AUDIO_FILEPATH" val="C:\Users\RIVET\Desktop\Sandra\Module4\M4-MP3\S1.mp3"/>
  <p:tag name="ELAPSEDTIME" val="0.00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7"/>
  <p:tag name="ORIGINAL_AUDIO_FILEPATH" val="C:\Users\RIVET\Desktop\Sandra\Module4\M4-MP3\S1.mp3"/>
  <p:tag name="ELAPSEDTIME" val="0.00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4"/>
  <p:tag name="ORIGINAL_AUDIO_FILEPATH" val="C:\Users\RIVET\Desktop\Sandra\Module4\M4-MP3\S22.mp3"/>
  <p:tag name="ELAPSEDTIME" val="0.00"/>
  <p:tag name="ARTICULATE_TITLE_TAG" val="Points to Ponder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RIVET\Desktop\Sandra\Module4\M4-MP3\S3.mp3"/>
  <p:tag name="ELAPSEDTIME" val="0.00"/>
  <p:tag name="ARTICULATE_TITLE_TAG" val="Learning Objectives"/>
  <p:tag name="ARTICULATE_NAV_LEVEL" val="1"/>
  <p:tag name="ARTICULATE_TOC_EXPANDED" val="True"/>
  <p:tag name="ARTICULATE_SLIDE_PRESENTER" val="Dr. Sandra Monteiro"/>
  <p:tag name="ARTICULATE_SLIDE_PRESENTER_GUID" val="2d72a048-0e28-4718-8537-e093ad0f4a30"/>
  <p:tag name="ARTICULATE_SLIDE_PAUSE" val="1"/>
  <p:tag name="ARTICULATE_HIDE_SLIDE" val="0"/>
  <p:tag name="ARTICULATE_PLAYER_CONTROL_PREVIOUS" val="True"/>
  <p:tag name="ARTICULATE_PLAYER_CONTROL_NEXT" val="True"/>
  <p:tag name="TIMELINE" val="2.94/7.86/11.95"/>
  <p:tag name="ARTICULATE_USED_LAYOUT" val="2"/>
  <p:tag name="ARTICULATE_SLIDE_THUMBNAIL_REFRESH" val="1"/>
</p:tagLst>
</file>

<file path=ppt/theme/theme1.xml><?xml version="1.0" encoding="utf-8"?>
<a:theme xmlns:a="http://schemas.openxmlformats.org/drawingml/2006/main" name="_HSED Residency Week Research Metho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EDTemplate_General.pot [Compatibility Mode]" id="{1CF8D4E8-06B1-403B-8B54-436C0D7F800A}" vid="{7C1E7B38-893E-495B-9ADD-F59B5A374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D10749AB7D26408668E27D4BC1C3EE" ma:contentTypeVersion="6" ma:contentTypeDescription="Create a new document." ma:contentTypeScope="" ma:versionID="5b86fea784346032cf71d797661bc901">
  <xsd:schema xmlns:xsd="http://www.w3.org/2001/XMLSchema" xmlns:xs="http://www.w3.org/2001/XMLSchema" xmlns:p="http://schemas.microsoft.com/office/2006/metadata/properties" xmlns:ns2="ef46b9b3-d063-45cd-b74d-80a9ad8abc9b" xmlns:ns3="c0ac1d20-b0c2-4226-a49a-3237bdc966af" targetNamespace="http://schemas.microsoft.com/office/2006/metadata/properties" ma:root="true" ma:fieldsID="ffbdc13d1f65e146425dee78574e5b98" ns2:_="" ns3:_="">
    <xsd:import namespace="ef46b9b3-d063-45cd-b74d-80a9ad8abc9b"/>
    <xsd:import namespace="c0ac1d20-b0c2-4226-a49a-3237bdc966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6b9b3-d063-45cd-b74d-80a9ad8abc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c1d20-b0c2-4226-a49a-3237bdc966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B82C13-5AD1-468C-856F-CDD4F5D9D86A}"/>
</file>

<file path=customXml/itemProps2.xml><?xml version="1.0" encoding="utf-8"?>
<ds:datastoreItem xmlns:ds="http://schemas.openxmlformats.org/officeDocument/2006/customXml" ds:itemID="{6F208368-46CB-453F-9476-5F32EF284FD8}"/>
</file>

<file path=customXml/itemProps3.xml><?xml version="1.0" encoding="utf-8"?>
<ds:datastoreItem xmlns:ds="http://schemas.openxmlformats.org/officeDocument/2006/customXml" ds:itemID="{F7346195-A8CC-4577-AEBF-ADC53FAFCA72}"/>
</file>

<file path=docProps/app.xml><?xml version="1.0" encoding="utf-8"?>
<Properties xmlns="http://schemas.openxmlformats.org/officeDocument/2006/extended-properties" xmlns:vt="http://schemas.openxmlformats.org/officeDocument/2006/docPropsVTypes">
  <Template>_HSED Residency Week Research Methods.pot</Template>
  <TotalTime>2193</TotalTime>
  <Words>1203</Words>
  <Application>Microsoft Macintosh PowerPoint</Application>
  <PresentationFormat>Widescreen</PresentationFormat>
  <Paragraphs>194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Univers Condensed</vt:lpstr>
      <vt:lpstr>Univers Condensed Light</vt:lpstr>
      <vt:lpstr>_HSED Residency Week Research Methods</vt:lpstr>
      <vt:lpstr>Successful Grant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Chandula Fernando</dc:creator>
  <cp:lastModifiedBy>Anita Acai</cp:lastModifiedBy>
  <cp:revision>184</cp:revision>
  <dcterms:created xsi:type="dcterms:W3CDTF">2015-06-04T14:43:39Z</dcterms:created>
  <dcterms:modified xsi:type="dcterms:W3CDTF">2024-05-30T18:35:46Z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6088F44D-09F4-42C4-A1F4-BA05B8C20C99</vt:lpwstr>
  </property>
  <property fmtid="{D5CDD505-2E9C-101B-9397-08002B2CF9AE}" pid="3" name="ArticulatePath">
    <vt:lpwstr>Presentation2</vt:lpwstr>
  </property>
  <property fmtid="{D5CDD505-2E9C-101B-9397-08002B2CF9AE}" pid="4" name="ArticulateUseProject">
    <vt:lpwstr>1</vt:lpwstr>
  </property>
  <property fmtid="{D5CDD505-2E9C-101B-9397-08002B2CF9AE}" pid="5" name="ArticulateProjectVersion">
    <vt:lpwstr>8</vt:lpwstr>
  </property>
  <property fmtid="{D5CDD505-2E9C-101B-9397-08002B2CF9AE}" pid="6" name="ArticulateProjectFull">
    <vt:lpwstr>C:\Users\hsed\Desktop\Sandra\Module4\Module\Module 4_Assessment.ppta</vt:lpwstr>
  </property>
  <property fmtid="{D5CDD505-2E9C-101B-9397-08002B2CF9AE}" pid="7" name="ContentTypeId">
    <vt:lpwstr>0x01010020D10749AB7D26408668E27D4BC1C3EE</vt:lpwstr>
  </property>
</Properties>
</file>